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9144000"/>
  <p:notesSz cx="6858000" cy="9144000"/>
  <p:embeddedFontLst>
    <p:embeddedFont>
      <p:font typeface="Merriweather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g93ETGNYuGV5JCw8mUDOjiXEPS5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ergey Eduardovich Na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76AAC0-80D0-4C11-94F3-06016EEFB960}">
  <a:tblStyle styleId="{A376AAC0-80D0-4C11-94F3-06016EEFB9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erriweatherSans-bold.fntdata"/><Relationship Id="rId12" Type="http://schemas.openxmlformats.org/officeDocument/2006/relationships/slide" Target="slides/slide6.xml"/><Relationship Id="rId34" Type="http://schemas.openxmlformats.org/officeDocument/2006/relationships/font" Target="fonts/MerriweatherSans-regular.fntdata"/><Relationship Id="rId15" Type="http://schemas.openxmlformats.org/officeDocument/2006/relationships/slide" Target="slides/slide9.xml"/><Relationship Id="rId37" Type="http://schemas.openxmlformats.org/officeDocument/2006/relationships/font" Target="fonts/MerriweatherSans-boldItalic.fntdata"/><Relationship Id="rId14" Type="http://schemas.openxmlformats.org/officeDocument/2006/relationships/slide" Target="slides/slide8.xml"/><Relationship Id="rId36" Type="http://schemas.openxmlformats.org/officeDocument/2006/relationships/font" Target="fonts/MerriweatherSans-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23T01:50:54.460">
    <p:pos x="6000" y="0"/>
    <p:text>Sebastian: Logistic Regression, Neural Network,  Gaussian Mixture Model.
Kent: Functional API, Adaptive Boosting (AdaBoost), PCA/SVD*.
Jason: KNN, Majority Vote, Bagging.
Jasmol: K-Means Clustering, Agglomerative Hierarchical Clustering, Density-Based Spatial Clustering.
Sergey: Gradient Boosting, Decision Tree, Random Forest.</p:text>
    <p:extLst>
      <p:ext uri="{C676402C-5697-4E1C-873F-D02D1690AC5C}">
        <p15:threadingInfo timeZoneBias="0"/>
      </p:ext>
      <p:ext uri="http://customooxmlschemas.google.com/">
        <go:slidesCustomData xmlns:go="http://customooxmlschemas.google.com/" commentPostId="AAABZV_Cfh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 name="Google Shape;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Jason: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Intended Audience: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Healthcare professionals: Cardiologists, general practitioners, and nurses who treat or monitor heart failure patients.</a:t>
            </a:r>
            <a:endParaRPr>
              <a:solidFill>
                <a:schemeClr val="dk1"/>
              </a:solidFill>
            </a:endParaRPr>
          </a:p>
          <a:p>
            <a:pPr indent="-317500" lvl="0" marL="457200" rtl="0" algn="l">
              <a:lnSpc>
                <a:spcPct val="115000"/>
              </a:lnSpc>
              <a:spcBef>
                <a:spcPts val="0"/>
              </a:spcBef>
              <a:spcAft>
                <a:spcPts val="0"/>
              </a:spcAft>
              <a:buSzPts val="1400"/>
              <a:buChar char="-"/>
            </a:pPr>
            <a:r>
              <a:rPr lang="en"/>
              <a:t>Medical researchers: Individuals focused on clinical research, biostatistics, and epidemiology</a:t>
            </a:r>
            <a:endParaRPr/>
          </a:p>
          <a:p>
            <a:pPr indent="-317500" lvl="0" marL="457200" rtl="0" algn="l">
              <a:lnSpc>
                <a:spcPct val="100000"/>
              </a:lnSpc>
              <a:spcBef>
                <a:spcPts val="0"/>
              </a:spcBef>
              <a:spcAft>
                <a:spcPts val="0"/>
              </a:spcAft>
              <a:buSzPts val="1400"/>
              <a:buChar char="-"/>
            </a:pPr>
            <a:r>
              <a:rPr lang="en"/>
              <a:t>Students and educators: Especially in medicine, nursing, public health, and data science fields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edc24e13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30edc24e13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Sebastian: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first we will talk briefly about our baseline model results. So early on, we saw a class imbalance within our training dataset which is representative of that 67.59% accuracy and 11.94 training loss. For the validation, we got an accuracy of 63.33% and a loss of 13.51. Lastly, for Test accuracy, we got 73.33% and a test loss of 9.82. Although the accuracies are better than a random classifier, they aren’t as useful given that we are not predicting any deaths and as a result, we are putting patients at risk of not receiving the right care.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d1a4ecf6b_3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d1a4ecf6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Jason:</a:t>
            </a:r>
            <a:endParaRPr>
              <a:solidFill>
                <a:schemeClr val="dk1"/>
              </a:solidFill>
            </a:endParaRPr>
          </a:p>
          <a:p>
            <a:pPr indent="0" lvl="0" marL="0" rtl="0" algn="l">
              <a:spcBef>
                <a:spcPts val="0"/>
              </a:spcBef>
              <a:spcAft>
                <a:spcPts val="0"/>
              </a:spcAft>
              <a:buNone/>
            </a:pPr>
            <a:r>
              <a:rPr lang="en"/>
              <a:t>This table summarizes the performance metrics for the various models we evaluated. The models are ranked by their test accuracy, along with key metrics like test loss, recall, and precision. One thing to note: the augmented models, especially Gradient Boosting and Voting Classifier, performed particularly well, highlighting the impact of data augmentation for model performance.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d1a4ecf6b_1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31d1a4ecf6b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Jason: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Overall reliable performance: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Strong training accuracy indicates effective learning.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83.3% validation accuracy suggests good generalization.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Training and validation loss values highlight a </a:t>
            </a:r>
            <a:r>
              <a:rPr lang="en">
                <a:solidFill>
                  <a:schemeClr val="dk1"/>
                </a:solidFill>
              </a:rPr>
              <a:t>manageable</a:t>
            </a:r>
            <a:r>
              <a:rPr lang="en">
                <a:solidFill>
                  <a:schemeClr val="dk1"/>
                </a:solidFill>
              </a:rPr>
              <a:t> increase in error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85% validation performance </a:t>
            </a:r>
            <a:r>
              <a:rPr lang="en">
                <a:solidFill>
                  <a:schemeClr val="dk1"/>
                </a:solidFill>
              </a:rPr>
              <a:t>indicates</a:t>
            </a:r>
            <a:r>
              <a:rPr lang="en">
                <a:solidFill>
                  <a:schemeClr val="dk1"/>
                </a:solidFill>
              </a:rPr>
              <a:t> robust predictions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Recall and Precision both around 70% </a:t>
            </a:r>
            <a:r>
              <a:rPr lang="en">
                <a:solidFill>
                  <a:schemeClr val="dk1"/>
                </a:solidFill>
              </a:rPr>
              <a:t>shows</a:t>
            </a:r>
            <a:r>
              <a:rPr lang="en">
                <a:solidFill>
                  <a:schemeClr val="dk1"/>
                </a:solidFill>
              </a:rPr>
              <a:t> a moderate trade-off between true </a:t>
            </a:r>
            <a:r>
              <a:rPr lang="en">
                <a:solidFill>
                  <a:schemeClr val="dk1"/>
                </a:solidFill>
              </a:rPr>
              <a:t>positive</a:t>
            </a:r>
            <a:r>
              <a:rPr lang="en">
                <a:solidFill>
                  <a:schemeClr val="dk1"/>
                </a:solidFill>
              </a:rPr>
              <a:t> and false positives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d1a4ecf6b_1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1d1a4ecf6b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Jason: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 chose to use three different estimators to have enough diversity in </a:t>
            </a:r>
            <a:r>
              <a:rPr lang="en">
                <a:solidFill>
                  <a:schemeClr val="dk1"/>
                </a:solidFill>
              </a:rPr>
              <a:t>capturing</a:t>
            </a:r>
            <a:r>
              <a:rPr lang="en">
                <a:solidFill>
                  <a:schemeClr val="dk1"/>
                </a:solidFill>
              </a:rPr>
              <a:t> data patterns, but wanted to avoid significant </a:t>
            </a:r>
            <a:r>
              <a:rPr lang="en">
                <a:solidFill>
                  <a:schemeClr val="dk1"/>
                </a:solidFill>
              </a:rPr>
              <a:t>overfitting</a:t>
            </a:r>
            <a:r>
              <a:rPr lang="en">
                <a:solidFill>
                  <a:schemeClr val="dk1"/>
                </a:solidFill>
              </a:rPr>
              <a:t>. Having only two models would improve the overfitting, but the tradeoff would be in making good predictions.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Logistic Regression for Linear </a:t>
            </a:r>
            <a:r>
              <a:rPr lang="en">
                <a:solidFill>
                  <a:schemeClr val="dk1"/>
                </a:solidFill>
              </a:rPr>
              <a:t>relationships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K-Nearest Neighbors for simple non-linear relationships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Decision Tree for complex non-linear relationships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fe586d27f_2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0fe586d27f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Sergey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Augmented Decision Tree Model achieves a test accuracy of 80%, with a test recall of 43.75% and a test precision of 70%, highlighting its focus on precision while missing some true positive cases. The AUC score of 0.6438 shows moderate improvement over the baseline and standard decision tree models, reflecting its ability to balance true positive and false positive rates. The confusion matrix shows strong classification performance for "Non-Death" cases but room for improvement in identifying "Death" cases.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d1a4ecf6b_1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31d1a4ecf6b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Sergey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Augmented Decision Tree Model was configured with `max_depth=5` to balance simplicity and complexity, preventing overfitting while capturing meaningful patterns in the data. A decision boundary threshold of 0.3 was chosen to increase recall, ensuring more "Death" cases are identified, though this approach leads to more false positives. The confusion matrix shows the model correctly identified 35 Non-Death cases and 16 Death cases, but misclassified 9 Death cases as Non-Death. This threshold adjustment highlights the trade-off between precision and recall, suitable for scenarios where missing true positives has severe consequences.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d1a4ecf6b_1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31d1a4ecf6b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Sergey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Augmented Gradient Boosting Model achieves strong performance with a training accuracy of 88.36%, validation accuracy of 88.33%, and test accuracy of 85%, balancing precision (76.92%) and recall (62.50%). Its AUC of 0.7471 demonstrates improved classification ability compared to the baseline and standard Gradient Boosting models, with effective identification of "Death" cases while minimizing false positives.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dbd7d9e11_5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1dbd7d9e11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Sergey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Augmented Gradient Boosting Model uses hyperparameters like `max_depth=4` to limit tree complexity and prevent overfitting, and `n_estimators=200` to balance learning capability and computational efficiency. A reduced decision boundary of 0.25 was chosen to prioritize recall, ensuring all "Death" cases are captured while tolerating more false positives, which is critical in predicting high-risk outcomes like heart patient deaths. This trade-off makes the model effective in scenarios where missing true positives can have severe consequences.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d1a4ecf6b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d1a4ecf6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Jasmol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d1a4ecf6b_2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d1a4ecf6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Jasmol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Jason: </a:t>
            </a:r>
            <a:r>
              <a:rPr lang="en">
                <a:solidFill>
                  <a:schemeClr val="dk1"/>
                </a:solidFill>
              </a:rPr>
              <a:t>Cardiovascular diseases (CVDs) are a group of disorders of the heart and blood vessels.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Key facts from the World Health Organization (WHO):</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Cardiovascular diseases are the leading cause of death globally, representing 32% of all global deaths.</a:t>
            </a:r>
            <a:br>
              <a:rPr lang="en">
                <a:solidFill>
                  <a:schemeClr val="dk1"/>
                </a:solidFill>
              </a:rPr>
            </a:b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Complications of heart failure depend on your age, overall health and the severity of heart disease. They may include:</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Kidney damage or failure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Liver damage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Sudden cardiac death</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d1a4ecf6b_2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d1a4ecf6b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Jasmol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d1a4ecf6b_2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d1a4ecf6b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Jasmol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d1a4ecf6b_1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d1a4ecf6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Kent:</a:t>
            </a:r>
            <a:endParaRPr/>
          </a:p>
          <a:p>
            <a:pPr indent="0" lvl="0" marL="0" rtl="0" algn="l">
              <a:spcBef>
                <a:spcPts val="0"/>
              </a:spcBef>
              <a:spcAft>
                <a:spcPts val="0"/>
              </a:spcAft>
              <a:buNone/>
            </a:pPr>
            <a:r>
              <a:rPr lang="en"/>
              <a:t>In conclusion:</a:t>
            </a:r>
            <a:endParaRPr/>
          </a:p>
          <a:p>
            <a:pPr indent="0" lvl="0" marL="0" rtl="0" algn="l">
              <a:spcBef>
                <a:spcPts val="0"/>
              </a:spcBef>
              <a:spcAft>
                <a:spcPts val="0"/>
              </a:spcAft>
              <a:buNone/>
            </a:pPr>
            <a:br>
              <a:rPr lang="en"/>
            </a:br>
            <a:r>
              <a:rPr lang="en"/>
              <a:t>On average, our machine learning models predicted mortality risk in heart failure patients with an accuracy of 85%, with a standard deviation of 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non-parametric models performed better than parametric ones, with a lower average test loss of 0.98 compared to 2.25.</a:t>
            </a:r>
            <a:endParaRPr/>
          </a:p>
          <a:p>
            <a:pPr indent="0" lvl="0" marL="0" rtl="0" algn="l">
              <a:lnSpc>
                <a:spcPct val="115000"/>
              </a:lnSpc>
              <a:spcBef>
                <a:spcPts val="1200"/>
              </a:spcBef>
              <a:spcAft>
                <a:spcPts val="0"/>
              </a:spcAft>
              <a:buClr>
                <a:schemeClr val="dk1"/>
              </a:buClr>
              <a:buSzPts val="1100"/>
              <a:buFont typeface="Arial"/>
              <a:buNone/>
            </a:pPr>
            <a:r>
              <a:rPr lang="en"/>
              <a:t>Augmented models also outperformed non-augmented ones, achieving a lower test loss of 0.99 versus 1.72, which highlights the value of incorporating additional data into the models.</a:t>
            </a:r>
            <a:endParaRPr/>
          </a:p>
          <a:p>
            <a:pPr indent="0" lvl="0" marL="0" rtl="0" algn="l">
              <a:lnSpc>
                <a:spcPct val="115000"/>
              </a:lnSpc>
              <a:spcBef>
                <a:spcPts val="1200"/>
              </a:spcBef>
              <a:spcAft>
                <a:spcPts val="0"/>
              </a:spcAft>
              <a:buClr>
                <a:schemeClr val="dk1"/>
              </a:buClr>
              <a:buSzPts val="1100"/>
              <a:buFont typeface="Arial"/>
              <a:buNone/>
            </a:pPr>
            <a:r>
              <a:rPr lang="en"/>
              <a:t>Finally, Augmented Gradient Boosting was our best model. It delivered high accuracy across all datasets (≥ 85%), maintained a low test loss of around 0.27, and showed strong generalization with less than a 3% difference between training, validation, and test accuracies.</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d74eb64d9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d74eb64d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Kent:</a:t>
            </a:r>
            <a:endParaRPr/>
          </a:p>
          <a:p>
            <a:pPr indent="0" lvl="0" marL="0" rtl="0" algn="l">
              <a:lnSpc>
                <a:spcPct val="115000"/>
              </a:lnSpc>
              <a:spcBef>
                <a:spcPts val="1200"/>
              </a:spcBef>
              <a:spcAft>
                <a:spcPts val="0"/>
              </a:spcAft>
              <a:buClr>
                <a:schemeClr val="dk1"/>
              </a:buClr>
              <a:buSzPts val="1100"/>
              <a:buFont typeface="Arial"/>
              <a:buNone/>
            </a:pPr>
            <a:r>
              <a:rPr lang="en"/>
              <a:t>However, t</a:t>
            </a:r>
            <a:r>
              <a:rPr lang="en"/>
              <a:t>here are a few potential biases in our experiment to keep in mind:</a:t>
            </a:r>
            <a:endParaRPr/>
          </a:p>
          <a:p>
            <a:pPr indent="0" lvl="0" marL="0" rtl="0" algn="l">
              <a:lnSpc>
                <a:spcPct val="115000"/>
              </a:lnSpc>
              <a:spcBef>
                <a:spcPts val="1200"/>
              </a:spcBef>
              <a:spcAft>
                <a:spcPts val="0"/>
              </a:spcAft>
              <a:buClr>
                <a:schemeClr val="dk1"/>
              </a:buClr>
              <a:buSzPts val="1100"/>
              <a:buFont typeface="Arial"/>
              <a:buNone/>
            </a:pPr>
            <a:r>
              <a:rPr lang="en"/>
              <a:t>First, the data augmentation process could introduce bias. While the Gaussian Mixture Model (GMM) was used to generate synthetic data, it’s possible that these augmented samples don’t fully represent the true distribution of the original dataset. This could affect the validity of our results and introduce inaccuracies during model training.</a:t>
            </a:r>
            <a:endParaRPr/>
          </a:p>
          <a:p>
            <a:pPr indent="0" lvl="0" marL="0" rtl="0" algn="l">
              <a:lnSpc>
                <a:spcPct val="115000"/>
              </a:lnSpc>
              <a:spcBef>
                <a:spcPts val="1200"/>
              </a:spcBef>
              <a:spcAft>
                <a:spcPts val="0"/>
              </a:spcAft>
              <a:buClr>
                <a:schemeClr val="dk1"/>
              </a:buClr>
              <a:buSzPts val="1100"/>
              <a:buFont typeface="Arial"/>
              <a:buNone/>
            </a:pPr>
            <a:r>
              <a:rPr lang="en"/>
              <a:t>Second, there’s a generalization bias. Our study was conducted in just two hospitals in Pakistan, which limits how applicable our findings are to other regions, healthcare systems, or populations. Additionally, the dataset has some demographic biases. All patients were aged between 40 and 95, and the majority were male (194 males compared to 105 females). These factors could limit the relevance of our results for younger patients or more diverse populations.</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d1a4ecf6b_1_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d1a4ecf6b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Kent</a:t>
            </a:r>
            <a:endParaRPr/>
          </a:p>
          <a:p>
            <a:pPr indent="0" lvl="0" marL="0" rtl="0" algn="l">
              <a:lnSpc>
                <a:spcPct val="115000"/>
              </a:lnSpc>
              <a:spcBef>
                <a:spcPts val="1200"/>
              </a:spcBef>
              <a:spcAft>
                <a:spcPts val="0"/>
              </a:spcAft>
              <a:buNone/>
            </a:pPr>
            <a:r>
              <a:rPr lang="en"/>
              <a:t>Our models didn’t achieve an accuracy above 90% across training, validation, and testing, which shows just how complex it is to predict mortality in healthcare patients. This is largely because patient data is highly variable, and outcomes can differ significantly. </a:t>
            </a:r>
            <a:endParaRPr/>
          </a:p>
          <a:p>
            <a:pPr indent="0" lvl="0" marL="0" rtl="0" algn="l">
              <a:lnSpc>
                <a:spcPct val="115000"/>
              </a:lnSpc>
              <a:spcBef>
                <a:spcPts val="1200"/>
              </a:spcBef>
              <a:spcAft>
                <a:spcPts val="0"/>
              </a:spcAft>
              <a:buNone/>
            </a:pPr>
            <a:r>
              <a:rPr lang="en"/>
              <a:t>Even with models reaching about 85% accuracy, it’s crucial to remember these predictions are just a tool to support decision-making. Healthcare professionals should always rely on their clinical expertise and judgment when making final decisions for patient care.</a:t>
            </a:r>
            <a:br>
              <a:rPr lang="en"/>
            </a:br>
            <a:br>
              <a:rPr lang="en"/>
            </a:br>
            <a:r>
              <a:rPr lang="en"/>
              <a:t>For future work, we plan to explore more advanced machine learning algorithms beyond what was covered in this course, with the goal of improving predictive accuracy.</a:t>
            </a:r>
            <a:endParaRPr/>
          </a:p>
          <a:p>
            <a:pPr indent="0" lvl="0" marL="0" rtl="0" algn="l">
              <a:lnSpc>
                <a:spcPct val="115000"/>
              </a:lnSpc>
              <a:spcBef>
                <a:spcPts val="1200"/>
              </a:spcBef>
              <a:spcAft>
                <a:spcPts val="0"/>
              </a:spcAft>
              <a:buNone/>
            </a:pPr>
            <a:r>
              <a:rPr lang="en"/>
              <a:t>We’ll also plan to focus on hyperparameter tuning, especially for flexible models like Sequential Neural Networks and those built using the Functional API, to further optimize their performance.</a:t>
            </a:r>
            <a:endParaRPr/>
          </a:p>
          <a:p>
            <a:pPr indent="0" lvl="0" marL="0" rtl="0" algn="l">
              <a:lnSpc>
                <a:spcPct val="115000"/>
              </a:lnSpc>
              <a:spcBef>
                <a:spcPts val="1200"/>
              </a:spcBef>
              <a:spcAft>
                <a:spcPts val="0"/>
              </a:spcAft>
              <a:buNone/>
            </a:pPr>
            <a:r>
              <a:rPr lang="en"/>
              <a:t>Additionally, we aim to conduct a more in-depth analysis of bias and fairness in our models to ensure they provide equitable and reliable predictions.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f09d250a3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0f09d250a3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d6a9341e3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d6a9341e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142d94c4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2142d94c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f09d250a3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30f09d250a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Jason: Healthcare professionals, increasingly rely on medical records to predict mortality risk in heart failure patients. Recent studies have leveraged machine learning models, including deep fusion learning for integrating time-series and categorical data, logistic regressio</a:t>
            </a:r>
            <a:r>
              <a:rPr lang="en">
                <a:solidFill>
                  <a:schemeClr val="dk1"/>
                </a:solidFill>
              </a:rPr>
              <a:t>n</a:t>
            </a:r>
            <a:r>
              <a:rPr lang="en">
                <a:solidFill>
                  <a:schemeClr val="dk1"/>
                </a:solidFill>
              </a:rPr>
              <a:t>, and advanced approaches like gradient boosting and ensemble models for improved predictive accuracy.</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ed78cc839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30ed78cc83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chemeClr val="dk1"/>
                </a:solidFill>
              </a:rPr>
              <a:t>Kent</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Our goal is to advance research that contribute to the medical field, particularly in cardiovascular care. With so many machine learning models aiming to predict mortality risk in heart failure (HF) patients, we aim to address an important question:</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b="1" lang="en">
                <a:solidFill>
                  <a:schemeClr val="dk1"/>
                </a:solidFill>
              </a:rPr>
              <a:t>How accurately can machine learning models predict survival outcomes among heart failure patients using clinical features from electronic medical records?</a:t>
            </a:r>
            <a:endParaRPr b="1">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Additionally, we aim to answer a secondary question:</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b="1" lang="en">
                <a:solidFill>
                  <a:schemeClr val="dk1"/>
                </a:solidFill>
              </a:rPr>
              <a:t>How does the predictive accuracy of different machine learning algorithms compare in this context?</a:t>
            </a:r>
            <a:endParaRPr b="1">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In essence, we’re not only interested in how well machine learning models predict mortality risk but also in evaluating and identifying the most effective algorithms for this purpose.</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ed78cc83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30ed78cc839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chemeClr val="dk1"/>
                </a:solidFill>
              </a:rPr>
              <a:t>Kent: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order to answer these questions, let’s first introduce our dataset, which </a:t>
            </a:r>
            <a:r>
              <a:rPr lang="en">
                <a:solidFill>
                  <a:schemeClr val="dk1"/>
                </a:solidFill>
              </a:rPr>
              <a:t>was sourced from the UCI Machine Learning Repository and originally used in a study published by BMC. It originates from research conducted at a Cardiology Institute and a hospital in Pakistan.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dataset consists of medical records from 299 heart failure patients, collected between April and December 2015. Patients ranged in age from 40 to 95, with 105 women and 194 men. It includes 13 features such as age, sex, ejection fraction, serum creatinine, and indicators for anemia, diabetes, and high blood pressure. The target variable indicates whether each patient survived or died during an average follow-up period of 130 days.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fe586d27f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30fe586d27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Sebastian:</a:t>
            </a:r>
            <a:r>
              <a:rPr lang="en"/>
              <a:t>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moving on to our features of interest. We were interested in understanding how well we can predict the survivability of patients with heart failure. And to do so, we used features such as age, high blood pressure, Ejection Fraction, Platelets, Serum Creatinine, Serum Sodium, and a follow-up period measured in days.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d1a4ecf6b_3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d1a4ecf6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Sebastian: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moving on to our data preprocessing and augmentation. We were fortunate to have a dataset that was already fairly clean, there were no null values, no duplicate records, and no issues with data types. Therefore, our preprocessing solely consisted of shuffling records, splitting the data using a 60/20/20 train test and validation split, and standardizing the data with the training dataset. However, a downside to this dataset was that we were limited to only having 299 records. Therefore, we attempted to address this with an experimental data augmentation that consisted of finding the most optimal amount of clusters for our Gaussian Mixture Model using the Bayesian Information Criterion. We then fit the Gaussian Mixture Model with our dataset to capture the underlying distributions of our data and generate 5000 samples. These samples then had to be cleaned up and standardized using the original training dataset and were used in hopes of improving our model results.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rgbClr val="999999"/>
              </a:solidFill>
            </a:endParaRPr>
          </a:p>
          <a:p>
            <a:pPr indent="0" lvl="0" marL="0" rtl="0" algn="l">
              <a:lnSpc>
                <a:spcPct val="115000"/>
              </a:lnSpc>
              <a:spcBef>
                <a:spcPts val="1200"/>
              </a:spcBef>
              <a:spcAft>
                <a:spcPts val="0"/>
              </a:spcAft>
              <a:buClr>
                <a:schemeClr val="dk1"/>
              </a:buClr>
              <a:buSzPts val="1100"/>
              <a:buFont typeface="Arial"/>
              <a:buNone/>
            </a:pPr>
            <a:r>
              <a:rPr i="1" lang="en">
                <a:solidFill>
                  <a:srgbClr val="999999"/>
                </a:solidFill>
              </a:rPr>
              <a:t>**</a:t>
            </a:r>
            <a:r>
              <a:rPr i="1" lang="en">
                <a:solidFill>
                  <a:srgbClr val="999999"/>
                </a:solidFill>
              </a:rPr>
              <a:t>Our dataset was in good shape—no major data quality issues such as null values, duplicates, or data type mismatches.</a:t>
            </a:r>
            <a:endParaRPr i="1">
              <a:solidFill>
                <a:srgbClr val="999999"/>
              </a:solidFill>
            </a:endParaRPr>
          </a:p>
          <a:p>
            <a:pPr indent="0" lvl="0" marL="0" rtl="0" algn="l">
              <a:lnSpc>
                <a:spcPct val="115000"/>
              </a:lnSpc>
              <a:spcBef>
                <a:spcPts val="1200"/>
              </a:spcBef>
              <a:spcAft>
                <a:spcPts val="0"/>
              </a:spcAft>
              <a:buClr>
                <a:schemeClr val="dk1"/>
              </a:buClr>
              <a:buSzPts val="1100"/>
              <a:buFont typeface="Arial"/>
              <a:buNone/>
            </a:pPr>
            <a:r>
              <a:rPr i="1" lang="en">
                <a:solidFill>
                  <a:srgbClr val="999999"/>
                </a:solidFill>
              </a:rPr>
              <a:t>For </a:t>
            </a:r>
            <a:r>
              <a:rPr b="1" i="1" lang="en">
                <a:solidFill>
                  <a:srgbClr val="999999"/>
                </a:solidFill>
              </a:rPr>
              <a:t>preprocessing</a:t>
            </a:r>
            <a:r>
              <a:rPr i="1" lang="en">
                <a:solidFill>
                  <a:srgbClr val="999999"/>
                </a:solidFill>
              </a:rPr>
              <a:t>, we shuffled the records and performed a 60/20/20 split for training, validation, and testing. Then, we standardized the data using the training dataset to ensure consistency across splits.</a:t>
            </a:r>
            <a:endParaRPr i="1">
              <a:solidFill>
                <a:srgbClr val="999999"/>
              </a:solidFill>
            </a:endParaRPr>
          </a:p>
          <a:p>
            <a:pPr indent="0" lvl="0" marL="0" rtl="0" algn="l">
              <a:lnSpc>
                <a:spcPct val="115000"/>
              </a:lnSpc>
              <a:spcBef>
                <a:spcPts val="1200"/>
              </a:spcBef>
              <a:spcAft>
                <a:spcPts val="0"/>
              </a:spcAft>
              <a:buClr>
                <a:schemeClr val="dk1"/>
              </a:buClr>
              <a:buSzPts val="1100"/>
              <a:buFont typeface="Arial"/>
              <a:buNone/>
            </a:pPr>
            <a:r>
              <a:rPr i="1" lang="en">
                <a:solidFill>
                  <a:srgbClr val="999999"/>
                </a:solidFill>
              </a:rPr>
              <a:t>To </a:t>
            </a:r>
            <a:r>
              <a:rPr b="1" i="1" lang="en">
                <a:solidFill>
                  <a:srgbClr val="999999"/>
                </a:solidFill>
              </a:rPr>
              <a:t>augment the data</a:t>
            </a:r>
            <a:r>
              <a:rPr i="1" lang="en">
                <a:solidFill>
                  <a:srgbClr val="999999"/>
                </a:solidFill>
              </a:rPr>
              <a:t>, we used the Bayesian Information Criterion (BIC) to determine the optimal number of clusters for a Gaussian Mixture Model (GMM). We expanded the dataset by 5,000 samples and standardized the augmented samples using the original training dataset and ensured data columns were clean and consistent.**</a:t>
            </a:r>
            <a:endParaRPr i="1">
              <a:solidFill>
                <a:srgbClr val="999999"/>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f11e9f99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0f11e9f995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Sebastian: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Moving on to our project plan, as we mentioned during the baseline presentation we decided to have a majority-class classifier baseline model. As for the model improvements, we decided to have all of us test a wide variety of parametric, non-parametric, and even unsupervised models, and we will dive into all those results shortly. </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fe586d27f_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30fe586d27f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Sergey:</a:t>
            </a:r>
            <a:endParaRPr/>
          </a:p>
          <a:p>
            <a:pPr indent="0" lvl="0" marL="0" rtl="0" algn="l">
              <a:lnSpc>
                <a:spcPct val="115000"/>
              </a:lnSpc>
              <a:spcBef>
                <a:spcPts val="0"/>
              </a:spcBef>
              <a:spcAft>
                <a:spcPts val="0"/>
              </a:spcAft>
              <a:buSzPts val="1400"/>
              <a:buNone/>
            </a:pPr>
            <a:r>
              <a:rPr lang="en"/>
              <a:t>The model performance metrics that we chose are as follows:</a:t>
            </a:r>
            <a:endParaRPr/>
          </a:p>
          <a:p>
            <a:pPr indent="0" lvl="0" marL="0" rtl="0" algn="l">
              <a:lnSpc>
                <a:spcPct val="115000"/>
              </a:lnSpc>
              <a:spcBef>
                <a:spcPts val="0"/>
              </a:spcBef>
              <a:spcAft>
                <a:spcPts val="0"/>
              </a:spcAft>
              <a:buSzPts val="1400"/>
              <a:buNone/>
            </a:pPr>
            <a:r>
              <a:rPr lang="en"/>
              <a:t>Accuracy which measures overall correct predictions, and is suitable for balanced datasets.</a:t>
            </a:r>
            <a:endParaRPr/>
          </a:p>
          <a:p>
            <a:pPr indent="0" lvl="0" marL="0" rtl="0" algn="l">
              <a:lnSpc>
                <a:spcPct val="115000"/>
              </a:lnSpc>
              <a:spcBef>
                <a:spcPts val="0"/>
              </a:spcBef>
              <a:spcAft>
                <a:spcPts val="0"/>
              </a:spcAft>
              <a:buSzPts val="1400"/>
              <a:buNone/>
            </a:pPr>
            <a:r>
              <a:rPr lang="en"/>
              <a:t>Precision focuses on minimizing false positives (like wrongly predicting death when survival occurs).</a:t>
            </a:r>
            <a:endParaRPr/>
          </a:p>
          <a:p>
            <a:pPr indent="0" lvl="0" marL="0" rtl="0" algn="l">
              <a:lnSpc>
                <a:spcPct val="115000"/>
              </a:lnSpc>
              <a:spcBef>
                <a:spcPts val="0"/>
              </a:spcBef>
              <a:spcAft>
                <a:spcPts val="0"/>
              </a:spcAft>
              <a:buSzPts val="1400"/>
              <a:buNone/>
            </a:pPr>
            <a:r>
              <a:rPr lang="en"/>
              <a:t>Recall, also called Sensitivity, ensures we catch all positive cases, which is crucial in medical contexts.</a:t>
            </a:r>
            <a:endParaRPr/>
          </a:p>
          <a:p>
            <a:pPr indent="0" lvl="0" marL="0" rtl="0" algn="l">
              <a:lnSpc>
                <a:spcPct val="115000"/>
              </a:lnSpc>
              <a:spcBef>
                <a:spcPts val="0"/>
              </a:spcBef>
              <a:spcAft>
                <a:spcPts val="0"/>
              </a:spcAft>
              <a:buSzPts val="1400"/>
              <a:buNone/>
            </a:pPr>
            <a:r>
              <a:rPr lang="en"/>
              <a:t>The F1 Score provides a balanced perspective by combining Precision and Recall into a single metric, making it particularly useful for imbalanced datasets.</a:t>
            </a:r>
            <a:endParaRPr/>
          </a:p>
          <a:p>
            <a:pPr indent="0" lvl="0" marL="0" rtl="0" algn="l">
              <a:lnSpc>
                <a:spcPct val="115000"/>
              </a:lnSpc>
              <a:spcBef>
                <a:spcPts val="0"/>
              </a:spcBef>
              <a:spcAft>
                <a:spcPts val="0"/>
              </a:spcAft>
              <a:buSzPts val="1400"/>
              <a:buNone/>
            </a:pPr>
            <a:r>
              <a:rPr lang="en"/>
              <a:t>AUC-ROC (Area Under the Curve - Receiver Operating Characteristic) evaluates how well the model distinguishes between classes across all possible classification thresholds, making it another good choice for imbalanced data.</a:t>
            </a:r>
            <a:endParaRPr/>
          </a:p>
          <a:p>
            <a:pPr indent="0" lvl="0" marL="0" rtl="0" algn="l">
              <a:lnSpc>
                <a:spcPct val="115000"/>
              </a:lnSpc>
              <a:spcBef>
                <a:spcPts val="0"/>
              </a:spcBef>
              <a:spcAft>
                <a:spcPts val="0"/>
              </a:spcAft>
              <a:buSzPts val="1400"/>
              <a:buNone/>
            </a:pPr>
            <a:r>
              <a:rPr lang="en"/>
              <a:t>Test loss measures how well each model's predictions align with the actual outcomes, with lower values indicating better model performance and less error on the test set.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4"/>
          <p:cNvSpPr txBox="1"/>
          <p:nvPr>
            <p:ph type="ctrTitle"/>
          </p:nvPr>
        </p:nvSpPr>
        <p:spPr>
          <a:xfrm>
            <a:off x="685800" y="291695"/>
            <a:ext cx="6813900" cy="1639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C28220"/>
              </a:buClr>
              <a:buSzPts val="3000"/>
              <a:buFont typeface="Georgia"/>
              <a:buNone/>
              <a:defRPr>
                <a:solidFill>
                  <a:srgbClr val="C2822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
          <p:cNvSpPr txBox="1"/>
          <p:nvPr>
            <p:ph idx="1" type="subTitle"/>
          </p:nvPr>
        </p:nvSpPr>
        <p:spPr>
          <a:xfrm>
            <a:off x="685800" y="2575258"/>
            <a:ext cx="6400800" cy="1113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440"/>
              </a:spcBef>
              <a:spcAft>
                <a:spcPts val="0"/>
              </a:spcAft>
              <a:buClr>
                <a:srgbClr val="2D637F"/>
              </a:buClr>
              <a:buSzPts val="2200"/>
              <a:buNone/>
              <a:defRPr>
                <a:solidFill>
                  <a:srgbClr val="2D637F"/>
                </a:solidFill>
              </a:defRPr>
            </a:lvl1pPr>
            <a:lvl2pPr lvl="1" algn="ctr">
              <a:lnSpc>
                <a:spcPct val="100000"/>
              </a:lnSpc>
              <a:spcBef>
                <a:spcPts val="400"/>
              </a:spcBef>
              <a:spcAft>
                <a:spcPts val="0"/>
              </a:spcAft>
              <a:buClr>
                <a:srgbClr val="888888"/>
              </a:buClr>
              <a:buSzPts val="20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20"/>
              </a:spcBef>
              <a:spcAft>
                <a:spcPts val="0"/>
              </a:spcAft>
              <a:buClr>
                <a:srgbClr val="888888"/>
              </a:buClr>
              <a:buSzPts val="1600"/>
              <a:buNone/>
              <a:defRPr>
                <a:solidFill>
                  <a:srgbClr val="888888"/>
                </a:solidFill>
              </a:defRPr>
            </a:lvl4pPr>
            <a:lvl5pPr lvl="4" algn="ctr">
              <a:lnSpc>
                <a:spcPct val="100000"/>
              </a:lnSpc>
              <a:spcBef>
                <a:spcPts val="28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5"/>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C28220"/>
              </a:buClr>
              <a:buSzPts val="3000"/>
              <a:buFont typeface="Georgia"/>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 name="Google Shape;18;p5"/>
          <p:cNvSpPr txBox="1"/>
          <p:nvPr>
            <p:ph idx="1" type="body"/>
          </p:nvPr>
        </p:nvSpPr>
        <p:spPr>
          <a:xfrm>
            <a:off x="457200" y="2016925"/>
            <a:ext cx="7740600" cy="32901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D637F"/>
              </a:buClr>
              <a:buSzPts val="1800"/>
              <a:buChar char="•"/>
              <a:defRPr/>
            </a:lvl1pPr>
            <a:lvl2pPr indent="-342900" lvl="1" marL="914400" algn="l">
              <a:lnSpc>
                <a:spcPct val="100000"/>
              </a:lnSpc>
              <a:spcBef>
                <a:spcPts val="360"/>
              </a:spcBef>
              <a:spcAft>
                <a:spcPts val="0"/>
              </a:spcAft>
              <a:buClr>
                <a:srgbClr val="2D637F"/>
              </a:buClr>
              <a:buSzPts val="1800"/>
              <a:buChar char="–"/>
              <a:defRPr/>
            </a:lvl2pPr>
            <a:lvl3pPr indent="-342900" lvl="2" marL="1371600" algn="l">
              <a:lnSpc>
                <a:spcPct val="100000"/>
              </a:lnSpc>
              <a:spcBef>
                <a:spcPts val="360"/>
              </a:spcBef>
              <a:spcAft>
                <a:spcPts val="0"/>
              </a:spcAft>
              <a:buClr>
                <a:srgbClr val="2D637F"/>
              </a:buClr>
              <a:buSzPts val="1800"/>
              <a:buChar char="•"/>
              <a:defRPr/>
            </a:lvl3pPr>
            <a:lvl4pPr indent="-342900" lvl="3" marL="1828800" algn="l">
              <a:lnSpc>
                <a:spcPct val="100000"/>
              </a:lnSpc>
              <a:spcBef>
                <a:spcPts val="360"/>
              </a:spcBef>
              <a:spcAft>
                <a:spcPts val="0"/>
              </a:spcAft>
              <a:buClr>
                <a:srgbClr val="2D637F"/>
              </a:buClr>
              <a:buSzPts val="1800"/>
              <a:buChar char="–"/>
              <a:defRPr/>
            </a:lvl4pPr>
            <a:lvl5pPr indent="-342900" lvl="4" marL="2286000" algn="l">
              <a:lnSpc>
                <a:spcPct val="100000"/>
              </a:lnSpc>
              <a:spcBef>
                <a:spcPts val="360"/>
              </a:spcBef>
              <a:spcAft>
                <a:spcPts val="0"/>
              </a:spcAft>
              <a:buClr>
                <a:srgbClr val="2D63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 name="Google Shape;19;p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 name="Shape 20"/>
        <p:cNvGrpSpPr/>
        <p:nvPr/>
      </p:nvGrpSpPr>
      <p:grpSpPr>
        <a:xfrm>
          <a:off x="0" y="0"/>
          <a:ext cx="0" cy="0"/>
          <a:chOff x="0" y="0"/>
          <a:chExt cx="0" cy="0"/>
        </a:xfrm>
      </p:grpSpPr>
      <p:sp>
        <p:nvSpPr>
          <p:cNvPr id="21" name="Google Shape;21;p6"/>
          <p:cNvSpPr txBox="1"/>
          <p:nvPr>
            <p:ph type="title"/>
          </p:nvPr>
        </p:nvSpPr>
        <p:spPr>
          <a:xfrm>
            <a:off x="457201" y="281762"/>
            <a:ext cx="7464300" cy="11433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C28220"/>
              </a:buClr>
              <a:buSzPts val="3000"/>
              <a:buFont typeface="Georgia"/>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6"/>
          <p:cNvSpPr txBox="1"/>
          <p:nvPr>
            <p:ph idx="1" type="body"/>
          </p:nvPr>
        </p:nvSpPr>
        <p:spPr>
          <a:xfrm>
            <a:off x="457201" y="1837778"/>
            <a:ext cx="3717900" cy="37113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40"/>
              </a:spcBef>
              <a:spcAft>
                <a:spcPts val="0"/>
              </a:spcAft>
              <a:buClr>
                <a:srgbClr val="2D637F"/>
              </a:buClr>
              <a:buSzPts val="1400"/>
              <a:buChar char="•"/>
              <a:defRPr sz="1400"/>
            </a:lvl1pPr>
            <a:lvl2pPr indent="-317500" lvl="1" marL="914400" algn="l">
              <a:lnSpc>
                <a:spcPct val="100000"/>
              </a:lnSpc>
              <a:spcBef>
                <a:spcPts val="400"/>
              </a:spcBef>
              <a:spcAft>
                <a:spcPts val="0"/>
              </a:spcAft>
              <a:buClr>
                <a:srgbClr val="2D637F"/>
              </a:buClr>
              <a:buSzPts val="1400"/>
              <a:buChar char="–"/>
              <a:defRPr sz="1400"/>
            </a:lvl2pPr>
            <a:lvl3pPr indent="-317500" lvl="2" marL="1371600" algn="l">
              <a:lnSpc>
                <a:spcPct val="100000"/>
              </a:lnSpc>
              <a:spcBef>
                <a:spcPts val="360"/>
              </a:spcBef>
              <a:spcAft>
                <a:spcPts val="0"/>
              </a:spcAft>
              <a:buClr>
                <a:srgbClr val="2D637F"/>
              </a:buClr>
              <a:buSzPts val="1400"/>
              <a:buChar char="•"/>
              <a:defRPr sz="1400"/>
            </a:lvl3pPr>
            <a:lvl4pPr indent="-317500" lvl="3" marL="1828800" algn="l">
              <a:lnSpc>
                <a:spcPct val="100000"/>
              </a:lnSpc>
              <a:spcBef>
                <a:spcPts val="320"/>
              </a:spcBef>
              <a:spcAft>
                <a:spcPts val="0"/>
              </a:spcAft>
              <a:buClr>
                <a:srgbClr val="2D637F"/>
              </a:buClr>
              <a:buSzPts val="1400"/>
              <a:buChar char="–"/>
              <a:defRPr sz="1400"/>
            </a:lvl4pPr>
            <a:lvl5pPr indent="-317500" lvl="4" marL="2286000" algn="l">
              <a:lnSpc>
                <a:spcPct val="100000"/>
              </a:lnSpc>
              <a:spcBef>
                <a:spcPts val="280"/>
              </a:spcBef>
              <a:spcAft>
                <a:spcPts val="0"/>
              </a:spcAft>
              <a:buClr>
                <a:srgbClr val="2D637F"/>
              </a:buClr>
              <a:buSzPts val="1400"/>
              <a:buChar char="»"/>
              <a:defRPr/>
            </a:lvl5pPr>
            <a:lvl6pPr indent="-317500" lvl="5" marL="2743200" algn="l">
              <a:lnSpc>
                <a:spcPct val="100000"/>
              </a:lnSpc>
              <a:spcBef>
                <a:spcPts val="360"/>
              </a:spcBef>
              <a:spcAft>
                <a:spcPts val="0"/>
              </a:spcAft>
              <a:buClr>
                <a:schemeClr val="dk1"/>
              </a:buClr>
              <a:buSzPts val="1400"/>
              <a:buChar char="•"/>
              <a:defRPr sz="1400"/>
            </a:lvl6pPr>
            <a:lvl7pPr indent="-317500" lvl="6" marL="3200400" algn="l">
              <a:lnSpc>
                <a:spcPct val="100000"/>
              </a:lnSpc>
              <a:spcBef>
                <a:spcPts val="360"/>
              </a:spcBef>
              <a:spcAft>
                <a:spcPts val="0"/>
              </a:spcAft>
              <a:buClr>
                <a:schemeClr val="dk1"/>
              </a:buClr>
              <a:buSzPts val="1400"/>
              <a:buChar char="•"/>
              <a:defRPr sz="1400"/>
            </a:lvl7pPr>
            <a:lvl8pPr indent="-317500" lvl="7" marL="3657600" algn="l">
              <a:lnSpc>
                <a:spcPct val="100000"/>
              </a:lnSpc>
              <a:spcBef>
                <a:spcPts val="360"/>
              </a:spcBef>
              <a:spcAft>
                <a:spcPts val="0"/>
              </a:spcAft>
              <a:buClr>
                <a:schemeClr val="dk1"/>
              </a:buClr>
              <a:buSzPts val="1400"/>
              <a:buChar char="•"/>
              <a:defRPr sz="1400"/>
            </a:lvl8pPr>
            <a:lvl9pPr indent="-317500" lvl="8" marL="4114800" algn="l">
              <a:lnSpc>
                <a:spcPct val="100000"/>
              </a:lnSpc>
              <a:spcBef>
                <a:spcPts val="360"/>
              </a:spcBef>
              <a:spcAft>
                <a:spcPts val="0"/>
              </a:spcAft>
              <a:buClr>
                <a:schemeClr val="dk1"/>
              </a:buClr>
              <a:buSzPts val="1400"/>
              <a:buChar char="•"/>
              <a:defRPr sz="1400"/>
            </a:lvl9pPr>
          </a:lstStyle>
          <a:p/>
        </p:txBody>
      </p:sp>
      <p:sp>
        <p:nvSpPr>
          <p:cNvPr id="23" name="Google Shape;23;p6"/>
          <p:cNvSpPr txBox="1"/>
          <p:nvPr>
            <p:ph idx="2" type="body"/>
          </p:nvPr>
        </p:nvSpPr>
        <p:spPr>
          <a:xfrm>
            <a:off x="4175125" y="1837778"/>
            <a:ext cx="3746400" cy="37113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40"/>
              </a:spcBef>
              <a:spcAft>
                <a:spcPts val="0"/>
              </a:spcAft>
              <a:buClr>
                <a:srgbClr val="2D637F"/>
              </a:buClr>
              <a:buSzPts val="1400"/>
              <a:buChar char="•"/>
              <a:defRPr sz="1400">
                <a:solidFill>
                  <a:srgbClr val="2D637F"/>
                </a:solidFill>
              </a:defRPr>
            </a:lvl1pPr>
            <a:lvl2pPr indent="-317500" lvl="1" marL="914400" algn="l">
              <a:lnSpc>
                <a:spcPct val="100000"/>
              </a:lnSpc>
              <a:spcBef>
                <a:spcPts val="400"/>
              </a:spcBef>
              <a:spcAft>
                <a:spcPts val="0"/>
              </a:spcAft>
              <a:buClr>
                <a:srgbClr val="2D637F"/>
              </a:buClr>
              <a:buSzPts val="1400"/>
              <a:buChar char="–"/>
              <a:defRPr sz="1400">
                <a:solidFill>
                  <a:srgbClr val="2D637F"/>
                </a:solidFill>
              </a:defRPr>
            </a:lvl2pPr>
            <a:lvl3pPr indent="-317500" lvl="2" marL="1371600" algn="l">
              <a:lnSpc>
                <a:spcPct val="100000"/>
              </a:lnSpc>
              <a:spcBef>
                <a:spcPts val="360"/>
              </a:spcBef>
              <a:spcAft>
                <a:spcPts val="0"/>
              </a:spcAft>
              <a:buClr>
                <a:srgbClr val="2D637F"/>
              </a:buClr>
              <a:buSzPts val="1400"/>
              <a:buChar char="•"/>
              <a:defRPr sz="1400">
                <a:solidFill>
                  <a:srgbClr val="2D637F"/>
                </a:solidFill>
              </a:defRPr>
            </a:lvl3pPr>
            <a:lvl4pPr indent="-317500" lvl="3" marL="1828800" algn="l">
              <a:lnSpc>
                <a:spcPct val="100000"/>
              </a:lnSpc>
              <a:spcBef>
                <a:spcPts val="320"/>
              </a:spcBef>
              <a:spcAft>
                <a:spcPts val="0"/>
              </a:spcAft>
              <a:buClr>
                <a:srgbClr val="2D637F"/>
              </a:buClr>
              <a:buSzPts val="1400"/>
              <a:buChar char="–"/>
              <a:defRPr sz="1400">
                <a:solidFill>
                  <a:srgbClr val="2D637F"/>
                </a:solidFill>
              </a:defRPr>
            </a:lvl4pPr>
            <a:lvl5pPr indent="-317500" lvl="4" marL="2286000" algn="l">
              <a:lnSpc>
                <a:spcPct val="100000"/>
              </a:lnSpc>
              <a:spcBef>
                <a:spcPts val="280"/>
              </a:spcBef>
              <a:spcAft>
                <a:spcPts val="0"/>
              </a:spcAft>
              <a:buClr>
                <a:srgbClr val="2D637F"/>
              </a:buClr>
              <a:buSzPts val="1400"/>
              <a:buChar char="»"/>
              <a:defRPr>
                <a:solidFill>
                  <a:srgbClr val="2D637F"/>
                </a:solidFill>
              </a:defRPr>
            </a:lvl5pPr>
            <a:lvl6pPr indent="-317500" lvl="5" marL="2743200" algn="l">
              <a:lnSpc>
                <a:spcPct val="100000"/>
              </a:lnSpc>
              <a:spcBef>
                <a:spcPts val="360"/>
              </a:spcBef>
              <a:spcAft>
                <a:spcPts val="0"/>
              </a:spcAft>
              <a:buClr>
                <a:schemeClr val="dk1"/>
              </a:buClr>
              <a:buSzPts val="1400"/>
              <a:buChar char="•"/>
              <a:defRPr sz="1400"/>
            </a:lvl6pPr>
            <a:lvl7pPr indent="-317500" lvl="6" marL="3200400" algn="l">
              <a:lnSpc>
                <a:spcPct val="100000"/>
              </a:lnSpc>
              <a:spcBef>
                <a:spcPts val="360"/>
              </a:spcBef>
              <a:spcAft>
                <a:spcPts val="0"/>
              </a:spcAft>
              <a:buClr>
                <a:schemeClr val="dk1"/>
              </a:buClr>
              <a:buSzPts val="1400"/>
              <a:buChar char="•"/>
              <a:defRPr sz="1400"/>
            </a:lvl7pPr>
            <a:lvl8pPr indent="-317500" lvl="7" marL="3657600" algn="l">
              <a:lnSpc>
                <a:spcPct val="100000"/>
              </a:lnSpc>
              <a:spcBef>
                <a:spcPts val="360"/>
              </a:spcBef>
              <a:spcAft>
                <a:spcPts val="0"/>
              </a:spcAft>
              <a:buClr>
                <a:schemeClr val="dk1"/>
              </a:buClr>
              <a:buSzPts val="1400"/>
              <a:buChar char="•"/>
              <a:defRPr sz="1400"/>
            </a:lvl8pPr>
            <a:lvl9pPr indent="-317500" lvl="8" marL="4114800" algn="l">
              <a:lnSpc>
                <a:spcPct val="100000"/>
              </a:lnSpc>
              <a:spcBef>
                <a:spcPts val="360"/>
              </a:spcBef>
              <a:spcAft>
                <a:spcPts val="0"/>
              </a:spcAft>
              <a:buClr>
                <a:schemeClr val="dk1"/>
              </a:buClr>
              <a:buSzPts val="1400"/>
              <a:buChar char="•"/>
              <a:defRPr sz="1400"/>
            </a:lvl9pPr>
          </a:lstStyle>
          <a:p/>
        </p:txBody>
      </p:sp>
      <p:sp>
        <p:nvSpPr>
          <p:cNvPr id="24" name="Google Shape;24;p6"/>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5" name="Shape 25"/>
        <p:cNvGrpSpPr/>
        <p:nvPr/>
      </p:nvGrpSpPr>
      <p:grpSpPr>
        <a:xfrm>
          <a:off x="0" y="0"/>
          <a:ext cx="0" cy="0"/>
          <a:chOff x="0" y="0"/>
          <a:chExt cx="0" cy="0"/>
        </a:xfrm>
      </p:grpSpPr>
      <p:sp>
        <p:nvSpPr>
          <p:cNvPr id="26" name="Google Shape;26;p7"/>
          <p:cNvSpPr txBox="1"/>
          <p:nvPr>
            <p:ph type="title"/>
          </p:nvPr>
        </p:nvSpPr>
        <p:spPr>
          <a:xfrm>
            <a:off x="568325" y="2017296"/>
            <a:ext cx="7772400" cy="1996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C28220"/>
              </a:buClr>
              <a:buSzPts val="4200"/>
              <a:buFont typeface="Georgia"/>
              <a:buNone/>
              <a:defRPr b="0" sz="4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
          <p:cNvSpPr txBox="1"/>
          <p:nvPr>
            <p:ph idx="1" type="body"/>
          </p:nvPr>
        </p:nvSpPr>
        <p:spPr>
          <a:xfrm>
            <a:off x="568325" y="1019342"/>
            <a:ext cx="7772400" cy="8955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Clr>
                <a:srgbClr val="2D637F"/>
              </a:buClr>
              <a:buSzPts val="2200"/>
              <a:buNone/>
              <a:defRPr sz="2200">
                <a:solidFill>
                  <a:srgbClr val="2D637F"/>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8" name="Google Shape;28;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8"/>
          <p:cNvSpPr txBox="1"/>
          <p:nvPr>
            <p:ph type="title"/>
          </p:nvPr>
        </p:nvSpPr>
        <p:spPr>
          <a:xfrm>
            <a:off x="381000" y="3729789"/>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C28220"/>
              </a:buClr>
              <a:buSzPts val="2000"/>
              <a:buFont typeface="Georgi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
          <p:cNvSpPr/>
          <p:nvPr>
            <p:ph idx="2" type="pic"/>
          </p:nvPr>
        </p:nvSpPr>
        <p:spPr>
          <a:xfrm>
            <a:off x="381000" y="358775"/>
            <a:ext cx="5486400" cy="3371100"/>
          </a:xfrm>
          <a:prstGeom prst="rect">
            <a:avLst/>
          </a:prstGeom>
          <a:noFill/>
          <a:ln>
            <a:noFill/>
          </a:ln>
        </p:spPr>
      </p:sp>
      <p:sp>
        <p:nvSpPr>
          <p:cNvPr id="32" name="Google Shape;32;p8"/>
          <p:cNvSpPr txBox="1"/>
          <p:nvPr>
            <p:ph idx="1" type="body"/>
          </p:nvPr>
        </p:nvSpPr>
        <p:spPr>
          <a:xfrm>
            <a:off x="381000" y="4296527"/>
            <a:ext cx="5486400" cy="477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2D637F"/>
              </a:buClr>
              <a:buSzPts val="1400"/>
              <a:buNone/>
              <a:defRPr sz="1400"/>
            </a:lvl1pPr>
            <a:lvl2pPr indent="-228600" lvl="1" marL="914400" algn="l">
              <a:lnSpc>
                <a:spcPct val="100000"/>
              </a:lnSpc>
              <a:spcBef>
                <a:spcPts val="240"/>
              </a:spcBef>
              <a:spcAft>
                <a:spcPts val="0"/>
              </a:spcAft>
              <a:buClr>
                <a:srgbClr val="2D637F"/>
              </a:buClr>
              <a:buSzPts val="1200"/>
              <a:buNone/>
              <a:defRPr sz="1200"/>
            </a:lvl2pPr>
            <a:lvl3pPr indent="-228600" lvl="2" marL="1371600" algn="l">
              <a:lnSpc>
                <a:spcPct val="100000"/>
              </a:lnSpc>
              <a:spcBef>
                <a:spcPts val="200"/>
              </a:spcBef>
              <a:spcAft>
                <a:spcPts val="0"/>
              </a:spcAft>
              <a:buClr>
                <a:srgbClr val="2D637F"/>
              </a:buClr>
              <a:buSzPts val="1000"/>
              <a:buNone/>
              <a:defRPr sz="1000"/>
            </a:lvl3pPr>
            <a:lvl4pPr indent="-228600" lvl="3" marL="1828800" algn="l">
              <a:lnSpc>
                <a:spcPct val="100000"/>
              </a:lnSpc>
              <a:spcBef>
                <a:spcPts val="180"/>
              </a:spcBef>
              <a:spcAft>
                <a:spcPts val="0"/>
              </a:spcAft>
              <a:buClr>
                <a:srgbClr val="2D637F"/>
              </a:buClr>
              <a:buSzPts val="900"/>
              <a:buNone/>
              <a:defRPr sz="900"/>
            </a:lvl4pPr>
            <a:lvl5pPr indent="-228600" lvl="4" marL="2286000" algn="l">
              <a:lnSpc>
                <a:spcPct val="100000"/>
              </a:lnSpc>
              <a:spcBef>
                <a:spcPts val="180"/>
              </a:spcBef>
              <a:spcAft>
                <a:spcPts val="0"/>
              </a:spcAft>
              <a:buClr>
                <a:srgbClr val="2D637F"/>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3" name="Google Shape;33;p8"/>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4" name="Shape 34"/>
        <p:cNvGrpSpPr/>
        <p:nvPr/>
      </p:nvGrpSpPr>
      <p:grpSpPr>
        <a:xfrm>
          <a:off x="0" y="0"/>
          <a:ext cx="0" cy="0"/>
          <a:chOff x="0" y="0"/>
          <a:chExt cx="0" cy="0"/>
        </a:xfrm>
      </p:grpSpPr>
      <p:sp>
        <p:nvSpPr>
          <p:cNvPr id="35" name="Google Shape;35;p9"/>
          <p:cNvSpPr txBox="1"/>
          <p:nvPr>
            <p:ph type="title"/>
          </p:nvPr>
        </p:nvSpPr>
        <p:spPr>
          <a:xfrm>
            <a:off x="457201" y="1041995"/>
            <a:ext cx="3008400" cy="404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C28220"/>
              </a:buClr>
              <a:buSzPts val="2000"/>
              <a:buFont typeface="Georgi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9"/>
          <p:cNvSpPr txBox="1"/>
          <p:nvPr>
            <p:ph idx="1" type="body"/>
          </p:nvPr>
        </p:nvSpPr>
        <p:spPr>
          <a:xfrm>
            <a:off x="3575050" y="1041996"/>
            <a:ext cx="4537200" cy="365730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400"/>
              </a:spcBef>
              <a:spcAft>
                <a:spcPts val="0"/>
              </a:spcAft>
              <a:buClr>
                <a:srgbClr val="2D637F"/>
              </a:buClr>
              <a:buSzPts val="2000"/>
              <a:buChar char="•"/>
              <a:defRPr sz="2000"/>
            </a:lvl1pPr>
            <a:lvl2pPr indent="-342900" lvl="1" marL="914400" algn="l">
              <a:lnSpc>
                <a:spcPct val="100000"/>
              </a:lnSpc>
              <a:spcBef>
                <a:spcPts val="360"/>
              </a:spcBef>
              <a:spcAft>
                <a:spcPts val="0"/>
              </a:spcAft>
              <a:buClr>
                <a:srgbClr val="2D637F"/>
              </a:buClr>
              <a:buSzPts val="1800"/>
              <a:buChar char="–"/>
              <a:defRPr sz="1800"/>
            </a:lvl2pPr>
            <a:lvl3pPr indent="-342900" lvl="2" marL="1371600" algn="l">
              <a:lnSpc>
                <a:spcPct val="100000"/>
              </a:lnSpc>
              <a:spcBef>
                <a:spcPts val="360"/>
              </a:spcBef>
              <a:spcAft>
                <a:spcPts val="0"/>
              </a:spcAft>
              <a:buClr>
                <a:srgbClr val="2D637F"/>
              </a:buClr>
              <a:buSzPts val="1800"/>
              <a:buChar char="•"/>
              <a:defRPr sz="1800"/>
            </a:lvl3pPr>
            <a:lvl4pPr indent="-330200" lvl="3" marL="1828800" algn="l">
              <a:lnSpc>
                <a:spcPct val="100000"/>
              </a:lnSpc>
              <a:spcBef>
                <a:spcPts val="320"/>
              </a:spcBef>
              <a:spcAft>
                <a:spcPts val="0"/>
              </a:spcAft>
              <a:buClr>
                <a:srgbClr val="2D637F"/>
              </a:buClr>
              <a:buSzPts val="1600"/>
              <a:buChar char="–"/>
              <a:defRPr sz="1600"/>
            </a:lvl4pPr>
            <a:lvl5pPr indent="-317500" lvl="4" marL="2286000" algn="l">
              <a:lnSpc>
                <a:spcPct val="100000"/>
              </a:lnSpc>
              <a:spcBef>
                <a:spcPts val="280"/>
              </a:spcBef>
              <a:spcAft>
                <a:spcPts val="0"/>
              </a:spcAft>
              <a:buClr>
                <a:srgbClr val="2D637F"/>
              </a:buClr>
              <a:buSzPts val="1400"/>
              <a:buChar char="»"/>
              <a:defRPr sz="14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7" name="Google Shape;37;p9"/>
          <p:cNvSpPr txBox="1"/>
          <p:nvPr>
            <p:ph idx="2" type="body"/>
          </p:nvPr>
        </p:nvSpPr>
        <p:spPr>
          <a:xfrm>
            <a:off x="457201" y="1531652"/>
            <a:ext cx="3008400" cy="3167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2D637F"/>
              </a:buClr>
              <a:buSzPts val="1400"/>
              <a:buNone/>
              <a:defRPr sz="1400"/>
            </a:lvl1pPr>
            <a:lvl2pPr indent="-228600" lvl="1" marL="914400" algn="l">
              <a:lnSpc>
                <a:spcPct val="100000"/>
              </a:lnSpc>
              <a:spcBef>
                <a:spcPts val="240"/>
              </a:spcBef>
              <a:spcAft>
                <a:spcPts val="0"/>
              </a:spcAft>
              <a:buClr>
                <a:srgbClr val="2D637F"/>
              </a:buClr>
              <a:buSzPts val="1200"/>
              <a:buNone/>
              <a:defRPr sz="1200"/>
            </a:lvl2pPr>
            <a:lvl3pPr indent="-228600" lvl="2" marL="1371600" algn="l">
              <a:lnSpc>
                <a:spcPct val="100000"/>
              </a:lnSpc>
              <a:spcBef>
                <a:spcPts val="200"/>
              </a:spcBef>
              <a:spcAft>
                <a:spcPts val="0"/>
              </a:spcAft>
              <a:buClr>
                <a:srgbClr val="2D637F"/>
              </a:buClr>
              <a:buSzPts val="1000"/>
              <a:buNone/>
              <a:defRPr sz="1000"/>
            </a:lvl3pPr>
            <a:lvl4pPr indent="-228600" lvl="3" marL="1828800" algn="l">
              <a:lnSpc>
                <a:spcPct val="100000"/>
              </a:lnSpc>
              <a:spcBef>
                <a:spcPts val="180"/>
              </a:spcBef>
              <a:spcAft>
                <a:spcPts val="0"/>
              </a:spcAft>
              <a:buClr>
                <a:srgbClr val="2D637F"/>
              </a:buClr>
              <a:buSzPts val="900"/>
              <a:buNone/>
              <a:defRPr sz="900"/>
            </a:lvl4pPr>
            <a:lvl5pPr indent="-228600" lvl="4" marL="2286000" algn="l">
              <a:lnSpc>
                <a:spcPct val="100000"/>
              </a:lnSpc>
              <a:spcBef>
                <a:spcPts val="180"/>
              </a:spcBef>
              <a:spcAft>
                <a:spcPts val="0"/>
              </a:spcAft>
              <a:buClr>
                <a:srgbClr val="2D637F"/>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8" name="Google Shape;38;p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slideLayout" Target="../slideLayouts/slideLayout1.xml"/><Relationship Id="rId10" Type="http://schemas.openxmlformats.org/officeDocument/2006/relationships/theme" Target="../theme/theme2.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nvSpPr>
        <p:spPr>
          <a:xfrm>
            <a:off x="267368" y="5307263"/>
            <a:ext cx="138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 name="Google Shape;7;p3"/>
          <p:cNvSpPr txBox="1"/>
          <p:nvPr>
            <p:ph type="title"/>
          </p:nvPr>
        </p:nvSpPr>
        <p:spPr>
          <a:xfrm>
            <a:off x="457200" y="525956"/>
            <a:ext cx="8229600" cy="1143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C28220"/>
              </a:buClr>
              <a:buSzPts val="3000"/>
              <a:buFont typeface="Georgia"/>
              <a:buNone/>
              <a:defRPr b="0" i="0" sz="3000" u="none" cap="none" strike="noStrike">
                <a:solidFill>
                  <a:srgbClr val="C28220"/>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3"/>
          <p:cNvSpPr txBox="1"/>
          <p:nvPr>
            <p:ph idx="1" type="body"/>
          </p:nvPr>
        </p:nvSpPr>
        <p:spPr>
          <a:xfrm>
            <a:off x="457200" y="1808079"/>
            <a:ext cx="8229600" cy="252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44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1pPr>
            <a:lvl2pPr indent="-317500" lvl="1" marL="914400" marR="0" rtl="0" algn="l">
              <a:lnSpc>
                <a:spcPct val="100000"/>
              </a:lnSpc>
              <a:spcBef>
                <a:spcPts val="40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2pPr>
            <a:lvl3pPr indent="-317500" lvl="2" marL="1371600" marR="0" rtl="0" algn="l">
              <a:lnSpc>
                <a:spcPct val="100000"/>
              </a:lnSpc>
              <a:spcBef>
                <a:spcPts val="36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3pPr>
            <a:lvl4pPr indent="-317500" lvl="3" marL="1828800" marR="0" rtl="0" algn="l">
              <a:lnSpc>
                <a:spcPct val="100000"/>
              </a:lnSpc>
              <a:spcBef>
                <a:spcPts val="32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4pPr>
            <a:lvl5pPr indent="-317500" lvl="4" marL="2286000" marR="0" rtl="0" algn="l">
              <a:lnSpc>
                <a:spcPct val="100000"/>
              </a:lnSpc>
              <a:spcBef>
                <a:spcPts val="28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9" name="Google Shape;9;p3"/>
          <p:cNvPicPr preferRelativeResize="0"/>
          <p:nvPr/>
        </p:nvPicPr>
        <p:blipFill rotWithShape="1">
          <a:blip r:embed="rId1">
            <a:alphaModFix/>
          </a:blip>
          <a:srcRect b="0" l="0" r="0" t="0"/>
          <a:stretch/>
        </p:blipFill>
        <p:spPr>
          <a:xfrm>
            <a:off x="6274508" y="1"/>
            <a:ext cx="2152119" cy="1338513"/>
          </a:xfrm>
          <a:prstGeom prst="rect">
            <a:avLst/>
          </a:prstGeom>
          <a:noFill/>
          <a:ln>
            <a:noFill/>
          </a:ln>
        </p:spPr>
      </p:pic>
      <p:pic>
        <p:nvPicPr>
          <p:cNvPr id="10" name="Google Shape;10;p3"/>
          <p:cNvPicPr preferRelativeResize="0"/>
          <p:nvPr/>
        </p:nvPicPr>
        <p:blipFill rotWithShape="1">
          <a:blip r:embed="rId2">
            <a:alphaModFix/>
          </a:blip>
          <a:srcRect b="0" l="0" r="0" t="0"/>
          <a:stretch/>
        </p:blipFill>
        <p:spPr>
          <a:xfrm>
            <a:off x="0" y="5598567"/>
            <a:ext cx="9144000" cy="997534"/>
          </a:xfrm>
          <a:prstGeom prst="rect">
            <a:avLst/>
          </a:prstGeom>
          <a:noFill/>
          <a:ln>
            <a:noFill/>
          </a:ln>
        </p:spPr>
      </p:pic>
      <p:pic>
        <p:nvPicPr>
          <p:cNvPr id="11" name="Google Shape;11;p3"/>
          <p:cNvPicPr preferRelativeResize="0"/>
          <p:nvPr/>
        </p:nvPicPr>
        <p:blipFill rotWithShape="1">
          <a:blip r:embed="rId3">
            <a:alphaModFix/>
          </a:blip>
          <a:srcRect b="0" l="0" r="0" t="0"/>
          <a:stretch/>
        </p:blipFill>
        <p:spPr>
          <a:xfrm>
            <a:off x="369049" y="6019295"/>
            <a:ext cx="1256177" cy="300037"/>
          </a:xfrm>
          <a:prstGeom prst="rect">
            <a:avLst/>
          </a:prstGeom>
          <a:noFill/>
          <a:ln>
            <a:noFill/>
          </a:ln>
        </p:spPr>
      </p:pic>
      <p:sp>
        <p:nvSpPr>
          <p:cNvPr id="12" name="Google Shape;12;p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9.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rchive.ics.uci.edu/dataset/519/heart+failure+clinical+records" TargetMode="External"/><Relationship Id="rId4" Type="http://schemas.openxmlformats.org/officeDocument/2006/relationships/hyperlink" Target="https://www.who.int/news-room/fact-sheets/detail/cardiovascular-diseases-(cvds)#:~:text=Key%20facts%201%20Cardiovascular%20diseases%20%28CVDs%29%20are%20the,2019%2C%2038%25%20were%20caused%20by%20CVDs.%20More%20items" TargetMode="External"/><Relationship Id="rId5" Type="http://schemas.openxmlformats.org/officeDocument/2006/relationships/hyperlink" Target="https://www.mayoclinic.org/diseases-conditions/heart-failure/symptoms-causes/syc-2037314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hub.com/JasmolSD/207_007_final_projec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4.png"/><Relationship Id="rId7"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1"/>
          <p:cNvSpPr txBox="1"/>
          <p:nvPr>
            <p:ph type="ctrTitle"/>
          </p:nvPr>
        </p:nvSpPr>
        <p:spPr>
          <a:xfrm>
            <a:off x="685800" y="291700"/>
            <a:ext cx="7702800" cy="15072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lang="en"/>
              <a:t>Predicting Survival of Patients with Heart Failure.</a:t>
            </a:r>
            <a:endParaRPr/>
          </a:p>
        </p:txBody>
      </p:sp>
      <p:sp>
        <p:nvSpPr>
          <p:cNvPr id="44" name="Google Shape;44;p1"/>
          <p:cNvSpPr txBox="1"/>
          <p:nvPr>
            <p:ph idx="1" type="subTitle"/>
          </p:nvPr>
        </p:nvSpPr>
        <p:spPr>
          <a:xfrm>
            <a:off x="636000" y="4719350"/>
            <a:ext cx="7872000" cy="1052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1100"/>
              <a:buNone/>
            </a:pPr>
            <a:r>
              <a:rPr lang="en" sz="1600">
                <a:solidFill>
                  <a:srgbClr val="000000"/>
                </a:solidFill>
              </a:rPr>
              <a:t>DATASCI 207: Applied Machine Learning</a:t>
            </a:r>
            <a:endParaRPr sz="1600">
              <a:solidFill>
                <a:srgbClr val="000000"/>
              </a:solidFill>
            </a:endParaRPr>
          </a:p>
          <a:p>
            <a:pPr indent="0" lvl="0" marL="0" rtl="0" algn="ctr">
              <a:lnSpc>
                <a:spcPct val="115000"/>
              </a:lnSpc>
              <a:spcBef>
                <a:spcPts val="0"/>
              </a:spcBef>
              <a:spcAft>
                <a:spcPts val="0"/>
              </a:spcAft>
              <a:buSzPts val="1100"/>
              <a:buNone/>
            </a:pPr>
            <a:r>
              <a:rPr lang="en" sz="1600">
                <a:solidFill>
                  <a:srgbClr val="000000"/>
                </a:solidFill>
              </a:rPr>
              <a:t>Fall 2024</a:t>
            </a:r>
            <a:endParaRPr sz="1600">
              <a:solidFill>
                <a:srgbClr val="000000"/>
              </a:solidFill>
            </a:endParaRPr>
          </a:p>
          <a:p>
            <a:pPr indent="0" lvl="0" marL="0" rtl="0" algn="ctr">
              <a:lnSpc>
                <a:spcPct val="115000"/>
              </a:lnSpc>
              <a:spcBef>
                <a:spcPts val="0"/>
              </a:spcBef>
              <a:spcAft>
                <a:spcPts val="0"/>
              </a:spcAft>
              <a:buSzPts val="1100"/>
              <a:buNone/>
            </a:pPr>
            <a:r>
              <a:rPr lang="en" sz="1600">
                <a:solidFill>
                  <a:srgbClr val="000000"/>
                </a:solidFill>
              </a:rPr>
              <a:t>Jasmol Dhesi, Jason Chang, Kent Bourgoing, Sebastian Rosales, Sergey Nam</a:t>
            </a:r>
            <a:endParaRPr sz="1600">
              <a:solidFill>
                <a:srgbClr val="000000"/>
              </a:solidFill>
            </a:endParaRPr>
          </a:p>
          <a:p>
            <a:pPr indent="0" lvl="0" marL="0" rtl="0" algn="l">
              <a:lnSpc>
                <a:spcPct val="100000"/>
              </a:lnSpc>
              <a:spcBef>
                <a:spcPts val="440"/>
              </a:spcBef>
              <a:spcAft>
                <a:spcPts val="0"/>
              </a:spcAft>
              <a:buSzPts val="2200"/>
              <a:buNone/>
            </a:pPr>
            <a:r>
              <a:t/>
            </a:r>
            <a:endParaRPr sz="1600">
              <a:solidFill>
                <a:srgbClr val="000000"/>
              </a:solidFill>
            </a:endParaRPr>
          </a:p>
        </p:txBody>
      </p:sp>
      <p:pic>
        <p:nvPicPr>
          <p:cNvPr id="45" name="Google Shape;45;p1"/>
          <p:cNvPicPr preferRelativeResize="0"/>
          <p:nvPr/>
        </p:nvPicPr>
        <p:blipFill rotWithShape="1">
          <a:blip r:embed="rId3">
            <a:alphaModFix/>
          </a:blip>
          <a:srcRect b="0" l="0" r="0" t="0"/>
          <a:stretch/>
        </p:blipFill>
        <p:spPr>
          <a:xfrm>
            <a:off x="2183375" y="1570300"/>
            <a:ext cx="4707651" cy="2650000"/>
          </a:xfrm>
          <a:prstGeom prst="rect">
            <a:avLst/>
          </a:prstGeom>
          <a:noFill/>
          <a:ln>
            <a:noFill/>
          </a:ln>
        </p:spPr>
      </p:pic>
      <p:sp>
        <p:nvSpPr>
          <p:cNvPr id="46" name="Google Shape;46;p1"/>
          <p:cNvSpPr txBox="1"/>
          <p:nvPr>
            <p:ph idx="1" type="subTitle"/>
          </p:nvPr>
        </p:nvSpPr>
        <p:spPr>
          <a:xfrm>
            <a:off x="346200" y="4290050"/>
            <a:ext cx="8451600" cy="5055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1100"/>
              <a:buNone/>
            </a:pPr>
            <a:r>
              <a:rPr lang="en" sz="1600">
                <a:solidFill>
                  <a:srgbClr val="C28220"/>
                </a:solidFill>
                <a:latin typeface="Georgia"/>
                <a:ea typeface="Georgia"/>
                <a:cs typeface="Georgia"/>
                <a:sym typeface="Georgia"/>
              </a:rPr>
              <a:t>Intended Audience: Healthcare Professionals, Medical Researchers, Students and Educators</a:t>
            </a:r>
            <a:endParaRPr sz="1600">
              <a:solidFill>
                <a:srgbClr val="C28220"/>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0edc24e138_1_0"/>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Baseline Model</a:t>
            </a:r>
            <a:endParaRPr/>
          </a:p>
        </p:txBody>
      </p:sp>
      <p:sp>
        <p:nvSpPr>
          <p:cNvPr id="132" name="Google Shape;132;g30edc24e138_1_0"/>
          <p:cNvSpPr txBox="1"/>
          <p:nvPr>
            <p:ph idx="1" type="body"/>
          </p:nvPr>
        </p:nvSpPr>
        <p:spPr>
          <a:xfrm>
            <a:off x="457200" y="1459225"/>
            <a:ext cx="3754200" cy="36195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Clr>
                <a:schemeClr val="dk1"/>
              </a:buClr>
              <a:buSzPts val="1800"/>
              <a:buChar char="➢"/>
            </a:pPr>
            <a:r>
              <a:rPr lang="en">
                <a:solidFill>
                  <a:schemeClr val="dk1"/>
                </a:solidFill>
              </a:rPr>
              <a:t>Model: Majority Class </a:t>
            </a:r>
            <a:r>
              <a:rPr lang="en">
                <a:solidFill>
                  <a:schemeClr val="dk1"/>
                </a:solidFill>
                <a:extLst>
                  <a:ext uri="http://customooxmlschemas.google.com/">
                    <go:slidesCustomData xmlns:go="http://customooxmlschemas.google.com/" textRoundtripDataId="1"/>
                  </a:ext>
                </a:extLst>
              </a:rPr>
              <a:t>Classifier</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Within the training dataset we have a total of 179 records</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lang="en">
                <a:solidFill>
                  <a:schemeClr val="dk1"/>
                </a:solidFill>
              </a:rPr>
              <a:t>121 non-deaths</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lang="en">
                <a:solidFill>
                  <a:schemeClr val="dk1"/>
                </a:solidFill>
              </a:rPr>
              <a:t>58 deaths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Accuracy: </a:t>
            </a:r>
            <a:r>
              <a:rPr b="1" lang="en">
                <a:solidFill>
                  <a:schemeClr val="dk1"/>
                </a:solidFill>
              </a:rPr>
              <a:t>67.59%</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Loss: </a:t>
            </a:r>
            <a:r>
              <a:rPr b="1" lang="en">
                <a:solidFill>
                  <a:schemeClr val="dk1"/>
                </a:solidFill>
              </a:rPr>
              <a:t>11.94</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Accuracy: </a:t>
            </a:r>
            <a:r>
              <a:rPr b="1" lang="en">
                <a:solidFill>
                  <a:schemeClr val="dk1"/>
                </a:solidFill>
              </a:rPr>
              <a:t>63.33%</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Loss: </a:t>
            </a:r>
            <a:r>
              <a:rPr b="1" lang="en">
                <a:solidFill>
                  <a:schemeClr val="dk1"/>
                </a:solidFill>
              </a:rPr>
              <a:t>13.51</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Accuracy: </a:t>
            </a:r>
            <a:r>
              <a:rPr b="1" lang="en">
                <a:solidFill>
                  <a:schemeClr val="dk1"/>
                </a:solidFill>
              </a:rPr>
              <a:t>73.33%</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Loss: </a:t>
            </a:r>
            <a:r>
              <a:rPr b="1" lang="en">
                <a:solidFill>
                  <a:schemeClr val="dk1"/>
                </a:solidFill>
              </a:rPr>
              <a:t>9.82</a:t>
            </a:r>
            <a:endParaRPr b="1">
              <a:solidFill>
                <a:schemeClr val="dk1"/>
              </a:solidFill>
            </a:endParaRPr>
          </a:p>
        </p:txBody>
      </p:sp>
      <p:sp>
        <p:nvSpPr>
          <p:cNvPr id="133" name="Google Shape;133;g30edc24e138_1_0"/>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34" name="Google Shape;134;g30edc24e138_1_0"/>
          <p:cNvPicPr preferRelativeResize="0"/>
          <p:nvPr/>
        </p:nvPicPr>
        <p:blipFill rotWithShape="1">
          <a:blip r:embed="rId3">
            <a:alphaModFix/>
          </a:blip>
          <a:srcRect b="0" l="0" r="0" t="0"/>
          <a:stretch/>
        </p:blipFill>
        <p:spPr>
          <a:xfrm>
            <a:off x="5000988" y="3417638"/>
            <a:ext cx="3273552" cy="2377440"/>
          </a:xfrm>
          <a:prstGeom prst="rect">
            <a:avLst/>
          </a:prstGeom>
          <a:noFill/>
          <a:ln>
            <a:noFill/>
          </a:ln>
        </p:spPr>
      </p:pic>
      <p:pic>
        <p:nvPicPr>
          <p:cNvPr id="135" name="Google Shape;135;g30edc24e138_1_0"/>
          <p:cNvPicPr preferRelativeResize="0"/>
          <p:nvPr/>
        </p:nvPicPr>
        <p:blipFill rotWithShape="1">
          <a:blip r:embed="rId4">
            <a:alphaModFix/>
          </a:blip>
          <a:srcRect b="0" l="0" r="0" t="0"/>
          <a:stretch/>
        </p:blipFill>
        <p:spPr>
          <a:xfrm>
            <a:off x="5001000" y="1300875"/>
            <a:ext cx="3273550" cy="21167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1d1a4ecf6b_3_5"/>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Model Results</a:t>
            </a:r>
            <a:endParaRPr/>
          </a:p>
        </p:txBody>
      </p:sp>
      <p:pic>
        <p:nvPicPr>
          <p:cNvPr id="141" name="Google Shape;141;g31d1a4ecf6b_3_5"/>
          <p:cNvPicPr preferRelativeResize="0"/>
          <p:nvPr/>
        </p:nvPicPr>
        <p:blipFill>
          <a:blip r:embed="rId3">
            <a:alphaModFix/>
          </a:blip>
          <a:stretch>
            <a:fillRect/>
          </a:stretch>
        </p:blipFill>
        <p:spPr>
          <a:xfrm>
            <a:off x="1371126" y="1223625"/>
            <a:ext cx="6569725" cy="4033299"/>
          </a:xfrm>
          <a:prstGeom prst="rect">
            <a:avLst/>
          </a:prstGeom>
          <a:noFill/>
          <a:ln>
            <a:noFill/>
          </a:ln>
        </p:spPr>
      </p:pic>
      <p:graphicFrame>
        <p:nvGraphicFramePr>
          <p:cNvPr id="142" name="Google Shape;142;g31d1a4ecf6b_3_5"/>
          <p:cNvGraphicFramePr/>
          <p:nvPr/>
        </p:nvGraphicFramePr>
        <p:xfrm>
          <a:off x="-12" y="5394150"/>
          <a:ext cx="3000000" cy="3000000"/>
        </p:xfrm>
        <a:graphic>
          <a:graphicData uri="http://schemas.openxmlformats.org/drawingml/2006/table">
            <a:tbl>
              <a:tblPr>
                <a:noFill/>
                <a:tableStyleId>{A376AAC0-80D0-4C11-94F3-06016EEFB960}</a:tableStyleId>
              </a:tblPr>
              <a:tblGrid>
                <a:gridCol w="838675"/>
                <a:gridCol w="1403050"/>
                <a:gridCol w="1889700"/>
                <a:gridCol w="1412300"/>
                <a:gridCol w="994550"/>
                <a:gridCol w="1151200"/>
                <a:gridCol w="1454525"/>
              </a:tblGrid>
              <a:tr h="381000">
                <a:tc>
                  <a:txBody>
                    <a:bodyPr/>
                    <a:lstStyle/>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Test Accuracy</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Clr>
                          <a:schemeClr val="dk1"/>
                        </a:buClr>
                        <a:buSzPts val="1100"/>
                        <a:buFont typeface="Arial"/>
                        <a:buNone/>
                      </a:pPr>
                      <a:r>
                        <a:rPr lang="en">
                          <a:solidFill>
                            <a:schemeClr val="lt1"/>
                          </a:solidFill>
                          <a:latin typeface="Merriweather Sans"/>
                          <a:ea typeface="Merriweather Sans"/>
                          <a:cs typeface="Merriweather Sans"/>
                          <a:sym typeface="Merriweather Sans"/>
                        </a:rPr>
                        <a:t>Validation Accuracy</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Test Accuracy</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Test Loss</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Test Recall</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Test Precision</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r>
              <a:tr h="381000">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Mean</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88.85%</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83.67%</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82.42%</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1.3574</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56.25%</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72.44%</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r>
              <a:tr h="381000">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SD</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7.66%</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3.32%</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3.17%</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0.0317</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10.92%</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c>
                  <a:txBody>
                    <a:bodyPr/>
                    <a:lstStyle/>
                    <a:p>
                      <a:pPr indent="0" lvl="0" marL="0" rtl="0" algn="l">
                        <a:spcBef>
                          <a:spcPts val="0"/>
                        </a:spcBef>
                        <a:spcAft>
                          <a:spcPts val="0"/>
                        </a:spcAft>
                        <a:buNone/>
                      </a:pPr>
                      <a:r>
                        <a:rPr lang="en">
                          <a:solidFill>
                            <a:schemeClr val="lt1"/>
                          </a:solidFill>
                          <a:latin typeface="Merriweather Sans"/>
                          <a:ea typeface="Merriweather Sans"/>
                          <a:cs typeface="Merriweather Sans"/>
                          <a:sym typeface="Merriweather Sans"/>
                        </a:rPr>
                        <a:t>8.63%</a:t>
                      </a:r>
                      <a:endParaRPr>
                        <a:solidFill>
                          <a:schemeClr val="lt1"/>
                        </a:solidFill>
                        <a:latin typeface="Merriweather Sans"/>
                        <a:ea typeface="Merriweather Sans"/>
                        <a:cs typeface="Merriweather Sans"/>
                        <a:sym typeface="Merriweather Sans"/>
                      </a:endParaRPr>
                    </a:p>
                  </a:txBody>
                  <a:tcPr marT="91425" marB="91425" marR="91425" marL="91425">
                    <a:solidFill>
                      <a:srgbClr val="11305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1d1a4ecf6b_1_23"/>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Augmented Voting Classifier Model</a:t>
            </a:r>
            <a:endParaRPr/>
          </a:p>
        </p:txBody>
      </p:sp>
      <p:sp>
        <p:nvSpPr>
          <p:cNvPr id="148" name="Google Shape;148;g31d1a4ecf6b_1_23"/>
          <p:cNvSpPr txBox="1"/>
          <p:nvPr>
            <p:ph idx="1" type="body"/>
          </p:nvPr>
        </p:nvSpPr>
        <p:spPr>
          <a:xfrm>
            <a:off x="457200" y="2016925"/>
            <a:ext cx="3873000" cy="3290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Clr>
                <a:schemeClr val="dk1"/>
              </a:buClr>
              <a:buSzPts val="1800"/>
              <a:buChar char="➢"/>
            </a:pPr>
            <a:r>
              <a:rPr lang="en">
                <a:solidFill>
                  <a:schemeClr val="dk1"/>
                </a:solidFill>
              </a:rPr>
              <a:t>Model: Augmented Majority Vote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Accuracy: </a:t>
            </a:r>
            <a:r>
              <a:rPr lang="en">
                <a:solidFill>
                  <a:schemeClr val="dk1"/>
                </a:solidFill>
              </a:rPr>
              <a:t>0.9660</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Loss: 0.2201</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Accuracy: </a:t>
            </a:r>
            <a:r>
              <a:rPr lang="en">
                <a:solidFill>
                  <a:schemeClr val="dk1"/>
                </a:solidFill>
              </a:rPr>
              <a:t>0.8333</a:t>
            </a:r>
            <a:endParaRPr b="1">
              <a:solidFill>
                <a:srgbClr val="000000"/>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Loss: </a:t>
            </a:r>
            <a:r>
              <a:rPr lang="en">
                <a:solidFill>
                  <a:schemeClr val="dk1"/>
                </a:solidFill>
              </a:rPr>
              <a:t>0.3735</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Accuracy: </a:t>
            </a:r>
            <a:r>
              <a:rPr lang="en">
                <a:solidFill>
                  <a:schemeClr val="dk1"/>
                </a:solidFill>
              </a:rPr>
              <a:t>0.8500</a:t>
            </a:r>
            <a:endParaRPr b="1">
              <a:solidFill>
                <a:srgbClr val="000000"/>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Recall: </a:t>
            </a:r>
            <a:r>
              <a:rPr lang="en">
                <a:solidFill>
                  <a:schemeClr val="dk1"/>
                </a:solidFill>
              </a:rPr>
              <a:t>0.7500</a:t>
            </a:r>
            <a:endParaRPr b="1">
              <a:solidFill>
                <a:schemeClr val="accent2"/>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Precision: </a:t>
            </a:r>
            <a:r>
              <a:rPr lang="en">
                <a:solidFill>
                  <a:schemeClr val="dk1"/>
                </a:solidFill>
              </a:rPr>
              <a:t>0.7059</a:t>
            </a:r>
            <a:endParaRPr b="1">
              <a:solidFill>
                <a:schemeClr val="dk1"/>
              </a:solidFill>
            </a:endParaRPr>
          </a:p>
          <a:p>
            <a:pPr indent="0" lvl="0" marL="0" rtl="0" algn="l">
              <a:lnSpc>
                <a:spcPct val="115000"/>
              </a:lnSpc>
              <a:spcBef>
                <a:spcPts val="360"/>
              </a:spcBef>
              <a:spcAft>
                <a:spcPts val="0"/>
              </a:spcAft>
              <a:buSzPts val="1800"/>
              <a:buNone/>
            </a:pPr>
            <a:r>
              <a:t/>
            </a:r>
            <a:endParaRPr/>
          </a:p>
        </p:txBody>
      </p:sp>
      <p:pic>
        <p:nvPicPr>
          <p:cNvPr id="149" name="Google Shape;149;g31d1a4ecf6b_1_23"/>
          <p:cNvPicPr preferRelativeResize="0"/>
          <p:nvPr/>
        </p:nvPicPr>
        <p:blipFill>
          <a:blip r:embed="rId3">
            <a:alphaModFix/>
          </a:blip>
          <a:stretch>
            <a:fillRect/>
          </a:stretch>
        </p:blipFill>
        <p:spPr>
          <a:xfrm>
            <a:off x="5332300" y="1182095"/>
            <a:ext cx="3370300" cy="2718925"/>
          </a:xfrm>
          <a:prstGeom prst="rect">
            <a:avLst/>
          </a:prstGeom>
          <a:noFill/>
          <a:ln>
            <a:noFill/>
          </a:ln>
        </p:spPr>
      </p:pic>
      <p:pic>
        <p:nvPicPr>
          <p:cNvPr id="150" name="Google Shape;150;g31d1a4ecf6b_1_23"/>
          <p:cNvPicPr preferRelativeResize="0"/>
          <p:nvPr/>
        </p:nvPicPr>
        <p:blipFill>
          <a:blip r:embed="rId4">
            <a:alphaModFix/>
          </a:blip>
          <a:stretch>
            <a:fillRect/>
          </a:stretch>
        </p:blipFill>
        <p:spPr>
          <a:xfrm>
            <a:off x="5542300" y="4017450"/>
            <a:ext cx="3160301" cy="2536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1d1a4ecf6b_1_53"/>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3000"/>
              <a:buNone/>
            </a:pPr>
            <a:r>
              <a:rPr lang="en"/>
              <a:t>Augmented Voting Classifier Model</a:t>
            </a:r>
            <a:endParaRPr/>
          </a:p>
        </p:txBody>
      </p:sp>
      <p:sp>
        <p:nvSpPr>
          <p:cNvPr id="156" name="Google Shape;156;g31d1a4ecf6b_1_53"/>
          <p:cNvSpPr txBox="1"/>
          <p:nvPr>
            <p:ph idx="1" type="body"/>
          </p:nvPr>
        </p:nvSpPr>
        <p:spPr>
          <a:xfrm>
            <a:off x="0" y="1251325"/>
            <a:ext cx="6075300" cy="4805700"/>
          </a:xfrm>
          <a:prstGeom prst="rect">
            <a:avLst/>
          </a:prstGeom>
          <a:noFill/>
          <a:ln>
            <a:noFill/>
          </a:ln>
        </p:spPr>
        <p:txBody>
          <a:bodyPr anchorCtr="0" anchor="t" bIns="45700" lIns="91425" spcFirstLastPara="1" rIns="91425" wrap="square" tIns="45700">
            <a:noAutofit/>
          </a:bodyPr>
          <a:lstStyle/>
          <a:p>
            <a:pPr indent="-374650" lvl="0" marL="457200" rtl="0" algn="l">
              <a:lnSpc>
                <a:spcPct val="115000"/>
              </a:lnSpc>
              <a:spcBef>
                <a:spcPts val="0"/>
              </a:spcBef>
              <a:spcAft>
                <a:spcPts val="0"/>
              </a:spcAft>
              <a:buClr>
                <a:schemeClr val="dk1"/>
              </a:buClr>
              <a:buSzPts val="2300"/>
              <a:buChar char="➢"/>
            </a:pPr>
            <a:r>
              <a:rPr lang="en" sz="1900">
                <a:solidFill>
                  <a:schemeClr val="dk1"/>
                </a:solidFill>
              </a:rPr>
              <a:t>Improved</a:t>
            </a:r>
            <a:endParaRPr sz="1600">
              <a:solidFill>
                <a:schemeClr val="dk1"/>
              </a:solidFill>
              <a:latin typeface="Arial"/>
              <a:ea typeface="Arial"/>
              <a:cs typeface="Arial"/>
              <a:sym typeface="Arial"/>
            </a:endParaRPr>
          </a:p>
          <a:p>
            <a:pPr indent="-374650" lvl="1" marL="914400" rtl="0" algn="l">
              <a:lnSpc>
                <a:spcPct val="115000"/>
              </a:lnSpc>
              <a:spcBef>
                <a:spcPts val="0"/>
              </a:spcBef>
              <a:spcAft>
                <a:spcPts val="0"/>
              </a:spcAft>
              <a:buClr>
                <a:schemeClr val="dk1"/>
              </a:buClr>
              <a:buSzPts val="2300"/>
              <a:buChar char="–"/>
            </a:pPr>
            <a:r>
              <a:rPr b="1" lang="en" sz="1600">
                <a:solidFill>
                  <a:schemeClr val="dk1"/>
                </a:solidFill>
                <a:latin typeface="Arial"/>
                <a:ea typeface="Arial"/>
                <a:cs typeface="Arial"/>
                <a:sym typeface="Arial"/>
              </a:rPr>
              <a:t>Probability-Based Voting (Soft):</a:t>
            </a:r>
            <a:r>
              <a:rPr lang="en" sz="1600">
                <a:solidFill>
                  <a:schemeClr val="dk1"/>
                </a:solidFill>
                <a:latin typeface="Arial"/>
                <a:ea typeface="Arial"/>
                <a:cs typeface="Arial"/>
                <a:sym typeface="Arial"/>
              </a:rPr>
              <a:t> Instead of using hard voting, soft voting helped make a weighted decision. This improved performance by leveraging the confidence of each estimator.</a:t>
            </a:r>
            <a:endParaRPr sz="1600">
              <a:solidFill>
                <a:schemeClr val="dk1"/>
              </a:solidFill>
              <a:latin typeface="Arial"/>
              <a:ea typeface="Arial"/>
              <a:cs typeface="Arial"/>
              <a:sym typeface="Arial"/>
            </a:endParaRPr>
          </a:p>
          <a:p>
            <a:pPr indent="-374650" lvl="1" marL="914400" rtl="0" algn="l">
              <a:lnSpc>
                <a:spcPct val="115000"/>
              </a:lnSpc>
              <a:spcBef>
                <a:spcPts val="0"/>
              </a:spcBef>
              <a:spcAft>
                <a:spcPts val="0"/>
              </a:spcAft>
              <a:buClr>
                <a:schemeClr val="dk1"/>
              </a:buClr>
              <a:buSzPts val="2300"/>
              <a:buChar char="–"/>
            </a:pPr>
            <a:r>
              <a:rPr b="1" lang="en" sz="1600">
                <a:solidFill>
                  <a:schemeClr val="dk1"/>
                </a:solidFill>
                <a:latin typeface="Arial"/>
                <a:ea typeface="Arial"/>
                <a:cs typeface="Arial"/>
                <a:sym typeface="Arial"/>
              </a:rPr>
              <a:t>Decision Boundary</a:t>
            </a:r>
            <a:r>
              <a:rPr lang="en" sz="1600">
                <a:solidFill>
                  <a:schemeClr val="dk1"/>
                </a:solidFill>
                <a:latin typeface="Arial"/>
                <a:ea typeface="Arial"/>
                <a:cs typeface="Arial"/>
                <a:sym typeface="Arial"/>
              </a:rPr>
              <a:t>: Lowering the threshold to 0.25 shifts our focus to improving recall. Reducing false negatives is imperative when working with mortality prediction.</a:t>
            </a:r>
            <a:endParaRPr sz="1600">
              <a:solidFill>
                <a:schemeClr val="dk1"/>
              </a:solidFill>
              <a:latin typeface="Arial"/>
              <a:ea typeface="Arial"/>
              <a:cs typeface="Arial"/>
              <a:sym typeface="Arial"/>
            </a:endParaRPr>
          </a:p>
          <a:p>
            <a:pPr indent="-374650" lvl="1" marL="914400" rtl="0" algn="l">
              <a:lnSpc>
                <a:spcPct val="115000"/>
              </a:lnSpc>
              <a:spcBef>
                <a:spcPts val="0"/>
              </a:spcBef>
              <a:spcAft>
                <a:spcPts val="0"/>
              </a:spcAft>
              <a:buClr>
                <a:schemeClr val="dk1"/>
              </a:buClr>
              <a:buSzPts val="2300"/>
              <a:buChar char="–"/>
            </a:pPr>
            <a:r>
              <a:rPr b="1" lang="en" sz="1600">
                <a:solidFill>
                  <a:schemeClr val="dk1"/>
                </a:solidFill>
                <a:latin typeface="Arial"/>
                <a:ea typeface="Arial"/>
                <a:cs typeface="Arial"/>
                <a:sym typeface="Arial"/>
              </a:rPr>
              <a:t>Cross-Validation</a:t>
            </a:r>
            <a:r>
              <a:rPr lang="en" sz="1600">
                <a:solidFill>
                  <a:schemeClr val="dk1"/>
                </a:solidFill>
                <a:latin typeface="Arial"/>
                <a:ea typeface="Arial"/>
                <a:cs typeface="Arial"/>
                <a:sym typeface="Arial"/>
              </a:rPr>
              <a:t>: Tested different values of nearest neighbors and verified that k=5 provided the best balance of performance metrics. (accuracy, precision, and recall)</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360"/>
              </a:spcBef>
              <a:spcAft>
                <a:spcPts val="0"/>
              </a:spcAft>
              <a:buSzPts val="1800"/>
              <a:buNone/>
            </a:pPr>
            <a:r>
              <a:t/>
            </a:r>
            <a:endParaRPr sz="1700"/>
          </a:p>
        </p:txBody>
      </p:sp>
      <p:pic>
        <p:nvPicPr>
          <p:cNvPr id="157" name="Google Shape;157;g31d1a4ecf6b_1_53"/>
          <p:cNvPicPr preferRelativeResize="0"/>
          <p:nvPr/>
        </p:nvPicPr>
        <p:blipFill>
          <a:blip r:embed="rId3">
            <a:alphaModFix/>
          </a:blip>
          <a:stretch>
            <a:fillRect/>
          </a:stretch>
        </p:blipFill>
        <p:spPr>
          <a:xfrm>
            <a:off x="6075300" y="2242025"/>
            <a:ext cx="2955674" cy="2373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0fe586d27f_2_2"/>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Augmented Decision Tree Model</a:t>
            </a:r>
            <a:endParaRPr/>
          </a:p>
        </p:txBody>
      </p:sp>
      <p:sp>
        <p:nvSpPr>
          <p:cNvPr id="163" name="Google Shape;163;g30fe586d27f_2_2"/>
          <p:cNvSpPr txBox="1"/>
          <p:nvPr>
            <p:ph idx="1" type="body"/>
          </p:nvPr>
        </p:nvSpPr>
        <p:spPr>
          <a:xfrm>
            <a:off x="457200" y="2016925"/>
            <a:ext cx="3873000" cy="3290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Clr>
                <a:schemeClr val="dk1"/>
              </a:buClr>
              <a:buSzPts val="1800"/>
              <a:buChar char="➢"/>
            </a:pPr>
            <a:r>
              <a:rPr lang="en">
                <a:solidFill>
                  <a:schemeClr val="dk1"/>
                </a:solidFill>
              </a:rPr>
              <a:t>Model: Augmented Decision Tree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Accuracy: 0.</a:t>
            </a:r>
            <a:r>
              <a:rPr lang="en">
                <a:solidFill>
                  <a:schemeClr val="dk1"/>
                </a:solidFill>
              </a:rPr>
              <a:t>7783</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Loss: 0.4677</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Accuracy: 0.7833</a:t>
            </a:r>
            <a:endParaRPr b="1">
              <a:solidFill>
                <a:srgbClr val="000000"/>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Loss: 0.4098</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Accuracy: 0.8000</a:t>
            </a:r>
            <a:endParaRPr b="1">
              <a:solidFill>
                <a:srgbClr val="000000"/>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Recall: 0.4375</a:t>
            </a:r>
            <a:endParaRPr b="1">
              <a:solidFill>
                <a:schemeClr val="accent2"/>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Precision: 0.7000</a:t>
            </a:r>
            <a:endParaRPr b="1">
              <a:solidFill>
                <a:schemeClr val="dk1"/>
              </a:solidFill>
            </a:endParaRPr>
          </a:p>
          <a:p>
            <a:pPr indent="0" lvl="0" marL="0" rtl="0" algn="l">
              <a:lnSpc>
                <a:spcPct val="115000"/>
              </a:lnSpc>
              <a:spcBef>
                <a:spcPts val="360"/>
              </a:spcBef>
              <a:spcAft>
                <a:spcPts val="0"/>
              </a:spcAft>
              <a:buSzPts val="1800"/>
              <a:buNone/>
            </a:pPr>
            <a:r>
              <a:t/>
            </a:r>
            <a:endParaRPr/>
          </a:p>
        </p:txBody>
      </p:sp>
      <p:pic>
        <p:nvPicPr>
          <p:cNvPr id="164" name="Google Shape;164;g30fe586d27f_2_2"/>
          <p:cNvPicPr preferRelativeResize="0"/>
          <p:nvPr/>
        </p:nvPicPr>
        <p:blipFill>
          <a:blip r:embed="rId3">
            <a:alphaModFix/>
          </a:blip>
          <a:stretch>
            <a:fillRect/>
          </a:stretch>
        </p:blipFill>
        <p:spPr>
          <a:xfrm>
            <a:off x="5419375" y="1107275"/>
            <a:ext cx="3343525" cy="2731825"/>
          </a:xfrm>
          <a:prstGeom prst="rect">
            <a:avLst/>
          </a:prstGeom>
          <a:noFill/>
          <a:ln>
            <a:noFill/>
          </a:ln>
        </p:spPr>
      </p:pic>
      <p:pic>
        <p:nvPicPr>
          <p:cNvPr id="165" name="Google Shape;165;g30fe586d27f_2_2"/>
          <p:cNvPicPr preferRelativeResize="0"/>
          <p:nvPr/>
        </p:nvPicPr>
        <p:blipFill>
          <a:blip r:embed="rId4">
            <a:alphaModFix/>
          </a:blip>
          <a:stretch>
            <a:fillRect/>
          </a:stretch>
        </p:blipFill>
        <p:spPr>
          <a:xfrm>
            <a:off x="5587950" y="3839103"/>
            <a:ext cx="3115226" cy="24504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1d1a4ecf6b_1_42"/>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Augmented Decision Tree Model</a:t>
            </a:r>
            <a:endParaRPr/>
          </a:p>
        </p:txBody>
      </p:sp>
      <p:sp>
        <p:nvSpPr>
          <p:cNvPr id="171" name="Google Shape;171;g31d1a4ecf6b_1_42"/>
          <p:cNvSpPr txBox="1"/>
          <p:nvPr>
            <p:ph idx="1" type="body"/>
          </p:nvPr>
        </p:nvSpPr>
        <p:spPr>
          <a:xfrm>
            <a:off x="90675" y="2082675"/>
            <a:ext cx="6524100" cy="27894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Hyperp</a:t>
            </a:r>
            <a:r>
              <a:rPr lang="en">
                <a:solidFill>
                  <a:schemeClr val="dk1"/>
                </a:solidFill>
              </a:rPr>
              <a:t>arameter</a:t>
            </a:r>
            <a:r>
              <a:rPr lang="en">
                <a:solidFill>
                  <a:schemeClr val="dk1"/>
                </a:solidFill>
              </a:rPr>
              <a:t> Tuning</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b="1" lang="en" sz="1100">
                <a:solidFill>
                  <a:schemeClr val="dk1"/>
                </a:solidFill>
              </a:rPr>
              <a:t>Max Depth: </a:t>
            </a:r>
            <a:r>
              <a:rPr lang="en" sz="1100">
                <a:solidFill>
                  <a:schemeClr val="dk1"/>
                </a:solidFill>
                <a:latin typeface="Arial"/>
                <a:ea typeface="Arial"/>
                <a:cs typeface="Arial"/>
                <a:sym typeface="Arial"/>
              </a:rPr>
              <a:t>The maximum depth of the tree determines the number of levels it can expand. The model with `max_depth=5` achieved the best performance by striking a balance between simplicity and complexity, avoiding overfitting while capturing sufficient patterns to generalize effectively to unseen data. Smaller values led to underfitting, while larger values caused overfitting.</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342900" lvl="1" marL="914400" rtl="0" algn="l">
              <a:lnSpc>
                <a:spcPct val="115000"/>
              </a:lnSpc>
              <a:spcBef>
                <a:spcPts val="0"/>
              </a:spcBef>
              <a:spcAft>
                <a:spcPts val="0"/>
              </a:spcAft>
              <a:buClr>
                <a:schemeClr val="dk1"/>
              </a:buClr>
              <a:buSzPts val="1800"/>
              <a:buFont typeface="Merriweather Sans"/>
              <a:buChar char="○"/>
            </a:pPr>
            <a:r>
              <a:rPr b="1" lang="en" sz="1100">
                <a:solidFill>
                  <a:schemeClr val="dk1"/>
                </a:solidFill>
              </a:rPr>
              <a:t>Decision Boundary: </a:t>
            </a:r>
            <a:r>
              <a:rPr lang="en" sz="1100">
                <a:solidFill>
                  <a:schemeClr val="dk1"/>
                </a:solidFill>
                <a:latin typeface="Arial"/>
                <a:ea typeface="Arial"/>
                <a:cs typeface="Arial"/>
                <a:sym typeface="Arial"/>
              </a:rPr>
              <a:t>When predicting death events for heart patients, a threshold of 0.3 is more suitable in situations where missing an at-risk patient could result in fatal consequences. However, this approach increases the likelihood of false positives, which must be carefully assessed based on the available resources and the potential impact of unnecessary interventions.</a:t>
            </a:r>
            <a:endParaRPr sz="1100">
              <a:solidFill>
                <a:schemeClr val="dk1"/>
              </a:solidFill>
            </a:endParaRPr>
          </a:p>
        </p:txBody>
      </p:sp>
      <p:pic>
        <p:nvPicPr>
          <p:cNvPr id="172" name="Google Shape;172;g31d1a4ecf6b_1_42"/>
          <p:cNvPicPr preferRelativeResize="0"/>
          <p:nvPr/>
        </p:nvPicPr>
        <p:blipFill>
          <a:blip r:embed="rId3">
            <a:alphaModFix/>
          </a:blip>
          <a:stretch>
            <a:fillRect/>
          </a:stretch>
        </p:blipFill>
        <p:spPr>
          <a:xfrm>
            <a:off x="372399" y="1555825"/>
            <a:ext cx="8247399" cy="340550"/>
          </a:xfrm>
          <a:prstGeom prst="rect">
            <a:avLst/>
          </a:prstGeom>
          <a:noFill/>
          <a:ln>
            <a:noFill/>
          </a:ln>
        </p:spPr>
      </p:pic>
      <p:pic>
        <p:nvPicPr>
          <p:cNvPr id="173" name="Google Shape;173;g31d1a4ecf6b_1_42"/>
          <p:cNvPicPr preferRelativeResize="0"/>
          <p:nvPr/>
        </p:nvPicPr>
        <p:blipFill>
          <a:blip r:embed="rId4">
            <a:alphaModFix/>
          </a:blip>
          <a:stretch>
            <a:fillRect/>
          </a:stretch>
        </p:blipFill>
        <p:spPr>
          <a:xfrm>
            <a:off x="6419450" y="3811700"/>
            <a:ext cx="2724551" cy="2192124"/>
          </a:xfrm>
          <a:prstGeom prst="rect">
            <a:avLst/>
          </a:prstGeom>
          <a:noFill/>
          <a:ln>
            <a:noFill/>
          </a:ln>
        </p:spPr>
      </p:pic>
      <p:pic>
        <p:nvPicPr>
          <p:cNvPr id="174" name="Google Shape;174;g31d1a4ecf6b_1_42"/>
          <p:cNvPicPr preferRelativeResize="0"/>
          <p:nvPr/>
        </p:nvPicPr>
        <p:blipFill>
          <a:blip r:embed="rId5">
            <a:alphaModFix/>
          </a:blip>
          <a:stretch>
            <a:fillRect/>
          </a:stretch>
        </p:blipFill>
        <p:spPr>
          <a:xfrm>
            <a:off x="193225" y="5126900"/>
            <a:ext cx="6106876" cy="24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1d1a4ecf6b_1_30"/>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Augmented Gradient Boosting Model </a:t>
            </a:r>
            <a:endParaRPr/>
          </a:p>
        </p:txBody>
      </p:sp>
      <p:sp>
        <p:nvSpPr>
          <p:cNvPr id="180" name="Google Shape;180;g31d1a4ecf6b_1_30"/>
          <p:cNvSpPr txBox="1"/>
          <p:nvPr>
            <p:ph idx="1" type="body"/>
          </p:nvPr>
        </p:nvSpPr>
        <p:spPr>
          <a:xfrm>
            <a:off x="571500" y="1910950"/>
            <a:ext cx="3873000" cy="3290100"/>
          </a:xfrm>
          <a:prstGeom prst="rect">
            <a:avLst/>
          </a:prstGeom>
          <a:noFill/>
          <a:ln>
            <a:noFill/>
          </a:ln>
        </p:spPr>
        <p:txBody>
          <a:bodyPr anchorCtr="0" anchor="t" bIns="45700" lIns="91425" spcFirstLastPara="1" rIns="91425" wrap="square" tIns="45700">
            <a:noAutofit/>
          </a:bodyPr>
          <a:lstStyle/>
          <a:p>
            <a:pPr indent="-330200" lvl="0" marL="457200" rtl="0" algn="l">
              <a:lnSpc>
                <a:spcPct val="115000"/>
              </a:lnSpc>
              <a:spcBef>
                <a:spcPts val="360"/>
              </a:spcBef>
              <a:spcAft>
                <a:spcPts val="0"/>
              </a:spcAft>
              <a:buClr>
                <a:schemeClr val="dk1"/>
              </a:buClr>
              <a:buSzPts val="1600"/>
              <a:buChar char="➢"/>
            </a:pPr>
            <a:r>
              <a:rPr lang="en" sz="1200">
                <a:solidFill>
                  <a:schemeClr val="dk1"/>
                </a:solidFill>
              </a:rPr>
              <a:t>Model: Augmented Gradient Boosting</a:t>
            </a:r>
            <a:endParaRPr sz="12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200">
                <a:solidFill>
                  <a:schemeClr val="dk1"/>
                </a:solidFill>
              </a:rPr>
              <a:t>Training Accuracy: 0.8836</a:t>
            </a:r>
            <a:endParaRPr b="1" sz="12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200">
                <a:solidFill>
                  <a:schemeClr val="dk1"/>
                </a:solidFill>
              </a:rPr>
              <a:t>Training Loss: 0.3068</a:t>
            </a:r>
            <a:endParaRPr sz="12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200">
                <a:solidFill>
                  <a:schemeClr val="dk1"/>
                </a:solidFill>
              </a:rPr>
              <a:t>Validation Accuracy: 0.8833</a:t>
            </a:r>
            <a:endParaRPr b="1" sz="1200">
              <a:solidFill>
                <a:srgbClr val="000000"/>
              </a:solidFill>
            </a:endParaRPr>
          </a:p>
          <a:p>
            <a:pPr indent="-330200" lvl="0" marL="457200" rtl="0" algn="l">
              <a:lnSpc>
                <a:spcPct val="115000"/>
              </a:lnSpc>
              <a:spcBef>
                <a:spcPts val="0"/>
              </a:spcBef>
              <a:spcAft>
                <a:spcPts val="0"/>
              </a:spcAft>
              <a:buClr>
                <a:schemeClr val="dk1"/>
              </a:buClr>
              <a:buSzPts val="1600"/>
              <a:buChar char="➢"/>
            </a:pPr>
            <a:r>
              <a:rPr lang="en" sz="1200">
                <a:solidFill>
                  <a:schemeClr val="dk1"/>
                </a:solidFill>
              </a:rPr>
              <a:t>Validation Loss: 0.2926</a:t>
            </a:r>
            <a:endParaRPr b="1" sz="12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200">
                <a:solidFill>
                  <a:schemeClr val="dk1"/>
                </a:solidFill>
              </a:rPr>
              <a:t>Test Accuracy: 0.85</a:t>
            </a:r>
            <a:endParaRPr b="1" sz="1200">
              <a:solidFill>
                <a:srgbClr val="000000"/>
              </a:solidFill>
            </a:endParaRPr>
          </a:p>
          <a:p>
            <a:pPr indent="-330200" lvl="0" marL="457200" rtl="0" algn="l">
              <a:lnSpc>
                <a:spcPct val="115000"/>
              </a:lnSpc>
              <a:spcBef>
                <a:spcPts val="0"/>
              </a:spcBef>
              <a:spcAft>
                <a:spcPts val="0"/>
              </a:spcAft>
              <a:buClr>
                <a:schemeClr val="dk1"/>
              </a:buClr>
              <a:buSzPts val="1600"/>
              <a:buChar char="➢"/>
            </a:pPr>
            <a:r>
              <a:rPr lang="en" sz="1200">
                <a:solidFill>
                  <a:schemeClr val="dk1"/>
                </a:solidFill>
              </a:rPr>
              <a:t>Test Recall: 0.6250</a:t>
            </a:r>
            <a:endParaRPr b="1" sz="1200">
              <a:solidFill>
                <a:schemeClr val="accent2"/>
              </a:solidFill>
            </a:endParaRPr>
          </a:p>
          <a:p>
            <a:pPr indent="-330200" lvl="0" marL="457200" rtl="0" algn="l">
              <a:lnSpc>
                <a:spcPct val="115000"/>
              </a:lnSpc>
              <a:spcBef>
                <a:spcPts val="0"/>
              </a:spcBef>
              <a:spcAft>
                <a:spcPts val="0"/>
              </a:spcAft>
              <a:buClr>
                <a:schemeClr val="dk1"/>
              </a:buClr>
              <a:buSzPts val="1600"/>
              <a:buChar char="➢"/>
            </a:pPr>
            <a:r>
              <a:rPr lang="en" sz="1200">
                <a:solidFill>
                  <a:schemeClr val="dk1"/>
                </a:solidFill>
              </a:rPr>
              <a:t>Test Precision: 0.7692</a:t>
            </a:r>
            <a:endParaRPr b="1" sz="1200">
              <a:solidFill>
                <a:schemeClr val="dk1"/>
              </a:solidFill>
            </a:endParaRPr>
          </a:p>
          <a:p>
            <a:pPr indent="0" lvl="0" marL="0" rtl="0" algn="l">
              <a:lnSpc>
                <a:spcPct val="115000"/>
              </a:lnSpc>
              <a:spcBef>
                <a:spcPts val="360"/>
              </a:spcBef>
              <a:spcAft>
                <a:spcPts val="0"/>
              </a:spcAft>
              <a:buSzPts val="1800"/>
              <a:buNone/>
            </a:pPr>
            <a:r>
              <a:t/>
            </a:r>
            <a:endParaRPr/>
          </a:p>
        </p:txBody>
      </p:sp>
      <p:pic>
        <p:nvPicPr>
          <p:cNvPr id="181" name="Google Shape;181;g31d1a4ecf6b_1_30"/>
          <p:cNvPicPr preferRelativeResize="0"/>
          <p:nvPr/>
        </p:nvPicPr>
        <p:blipFill>
          <a:blip r:embed="rId3">
            <a:alphaModFix/>
          </a:blip>
          <a:stretch>
            <a:fillRect/>
          </a:stretch>
        </p:blipFill>
        <p:spPr>
          <a:xfrm>
            <a:off x="5312325" y="1114750"/>
            <a:ext cx="3287401" cy="2658776"/>
          </a:xfrm>
          <a:prstGeom prst="rect">
            <a:avLst/>
          </a:prstGeom>
          <a:noFill/>
          <a:ln>
            <a:noFill/>
          </a:ln>
        </p:spPr>
      </p:pic>
      <p:pic>
        <p:nvPicPr>
          <p:cNvPr id="182" name="Google Shape;182;g31d1a4ecf6b_1_30"/>
          <p:cNvPicPr preferRelativeResize="0"/>
          <p:nvPr/>
        </p:nvPicPr>
        <p:blipFill>
          <a:blip r:embed="rId4">
            <a:alphaModFix/>
          </a:blip>
          <a:stretch>
            <a:fillRect/>
          </a:stretch>
        </p:blipFill>
        <p:spPr>
          <a:xfrm>
            <a:off x="5555875" y="3773525"/>
            <a:ext cx="3043849" cy="2351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1dbd7d9e11_5_0"/>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3000"/>
              <a:buNone/>
            </a:pPr>
            <a:r>
              <a:rPr lang="en"/>
              <a:t>Augmented Gradient Boosting Model</a:t>
            </a:r>
            <a:endParaRPr/>
          </a:p>
        </p:txBody>
      </p:sp>
      <p:sp>
        <p:nvSpPr>
          <p:cNvPr id="188" name="Google Shape;188;g31dbd7d9e11_5_0"/>
          <p:cNvSpPr txBox="1"/>
          <p:nvPr>
            <p:ph idx="1" type="body"/>
          </p:nvPr>
        </p:nvSpPr>
        <p:spPr>
          <a:xfrm>
            <a:off x="152400" y="1888025"/>
            <a:ext cx="5526300" cy="34896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Hyperparameter Tuning</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b="1" lang="en" sz="1100">
                <a:solidFill>
                  <a:schemeClr val="dk1"/>
                </a:solidFill>
              </a:rPr>
              <a:t>Max Depth</a:t>
            </a:r>
            <a:r>
              <a:rPr lang="en">
                <a:solidFill>
                  <a:schemeClr val="dk1"/>
                </a:solidFill>
              </a:rPr>
              <a:t>: </a:t>
            </a:r>
            <a:r>
              <a:rPr lang="en" sz="1100">
                <a:solidFill>
                  <a:schemeClr val="dk1"/>
                </a:solidFill>
                <a:latin typeface="Arial"/>
                <a:ea typeface="Arial"/>
                <a:cs typeface="Arial"/>
                <a:sym typeface="Arial"/>
              </a:rPr>
              <a:t>The choice of `max_depth=4` limits the complexity of individual trees, preventing overfitting while allowing the model to capture meaningful patterns in the data.</a:t>
            </a:r>
            <a:endParaRPr sz="1100">
              <a:solidFill>
                <a:schemeClr val="dk1"/>
              </a:solidFill>
              <a:latin typeface="Arial"/>
              <a:ea typeface="Arial"/>
              <a:cs typeface="Arial"/>
              <a:sym typeface="Arial"/>
            </a:endParaRPr>
          </a:p>
          <a:p>
            <a:pPr indent="-342900" lvl="1" marL="914400" rtl="0" algn="l">
              <a:lnSpc>
                <a:spcPct val="115000"/>
              </a:lnSpc>
              <a:spcBef>
                <a:spcPts val="0"/>
              </a:spcBef>
              <a:spcAft>
                <a:spcPts val="0"/>
              </a:spcAft>
              <a:buClr>
                <a:schemeClr val="dk1"/>
              </a:buClr>
              <a:buSzPts val="1800"/>
              <a:buChar char="○"/>
            </a:pPr>
            <a:r>
              <a:rPr b="1" lang="en" sz="1100">
                <a:solidFill>
                  <a:schemeClr val="dk1"/>
                </a:solidFill>
              </a:rPr>
              <a:t>Number Estimators</a:t>
            </a:r>
            <a:r>
              <a:rPr lang="en">
                <a:solidFill>
                  <a:schemeClr val="dk1"/>
                </a:solidFill>
              </a:rPr>
              <a:t>: </a:t>
            </a:r>
            <a:r>
              <a:rPr lang="en" sz="1100">
                <a:solidFill>
                  <a:schemeClr val="dk1"/>
                </a:solidFill>
                <a:latin typeface="Arial"/>
                <a:ea typeface="Arial"/>
                <a:cs typeface="Arial"/>
                <a:sym typeface="Arial"/>
              </a:rPr>
              <a:t>The choice of `n_estimators=200` strikes a balance between improving the model's ability to learn complex patterns and avoiding overfitting or excessive training time. It provides sufficient iterations for boosting to refine predictions without overcomplicating the model.</a:t>
            </a:r>
            <a:endParaRPr sz="1100">
              <a:solidFill>
                <a:schemeClr val="dk1"/>
              </a:solidFill>
              <a:latin typeface="Arial"/>
              <a:ea typeface="Arial"/>
              <a:cs typeface="Arial"/>
              <a:sym typeface="Arial"/>
            </a:endParaRPr>
          </a:p>
          <a:p>
            <a:pPr indent="-342900" lvl="1" marL="914400" rtl="0" algn="l">
              <a:lnSpc>
                <a:spcPct val="115000"/>
              </a:lnSpc>
              <a:spcBef>
                <a:spcPts val="0"/>
              </a:spcBef>
              <a:spcAft>
                <a:spcPts val="0"/>
              </a:spcAft>
              <a:buClr>
                <a:schemeClr val="dk1"/>
              </a:buClr>
              <a:buSzPts val="1800"/>
              <a:buChar char="○"/>
            </a:pPr>
            <a:r>
              <a:rPr b="1" lang="en" sz="1100">
                <a:solidFill>
                  <a:schemeClr val="dk1"/>
                </a:solidFill>
              </a:rPr>
              <a:t>Decision Boundary</a:t>
            </a:r>
            <a:r>
              <a:rPr lang="en">
                <a:solidFill>
                  <a:schemeClr val="dk1"/>
                </a:solidFill>
              </a:rPr>
              <a:t>: </a:t>
            </a:r>
            <a:r>
              <a:rPr lang="en" sz="1100">
                <a:solidFill>
                  <a:schemeClr val="dk1"/>
                </a:solidFill>
                <a:latin typeface="Arial"/>
                <a:ea typeface="Arial"/>
                <a:cs typeface="Arial"/>
                <a:sym typeface="Arial"/>
              </a:rPr>
              <a:t>Reducing the threshold from 0.5 to 0.25 was chosen to increase recall by capturing all true positive cases ("Death") while tolerating more false positives ("Non-Death" incorrectly classified as "Death"). This approach is suitable in contexts like predicting death events for heart patients, where missing true positive cases could have severe consequences, even at the expense of slightly lower precision.</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a:solidFill>
                <a:schemeClr val="dk1"/>
              </a:solidFill>
            </a:endParaRPr>
          </a:p>
        </p:txBody>
      </p:sp>
      <p:pic>
        <p:nvPicPr>
          <p:cNvPr id="189" name="Google Shape;189;g31dbd7d9e11_5_0"/>
          <p:cNvPicPr preferRelativeResize="0"/>
          <p:nvPr/>
        </p:nvPicPr>
        <p:blipFill>
          <a:blip r:embed="rId3">
            <a:alphaModFix/>
          </a:blip>
          <a:stretch>
            <a:fillRect/>
          </a:stretch>
        </p:blipFill>
        <p:spPr>
          <a:xfrm>
            <a:off x="152400" y="1459213"/>
            <a:ext cx="8839202" cy="224826"/>
          </a:xfrm>
          <a:prstGeom prst="rect">
            <a:avLst/>
          </a:prstGeom>
          <a:noFill/>
          <a:ln>
            <a:noFill/>
          </a:ln>
        </p:spPr>
      </p:pic>
      <p:pic>
        <p:nvPicPr>
          <p:cNvPr id="190" name="Google Shape;190;g31dbd7d9e11_5_0"/>
          <p:cNvPicPr preferRelativeResize="0"/>
          <p:nvPr/>
        </p:nvPicPr>
        <p:blipFill>
          <a:blip r:embed="rId4">
            <a:alphaModFix/>
          </a:blip>
          <a:stretch>
            <a:fillRect/>
          </a:stretch>
        </p:blipFill>
        <p:spPr>
          <a:xfrm>
            <a:off x="5742225" y="2494475"/>
            <a:ext cx="3249375" cy="2564601"/>
          </a:xfrm>
          <a:prstGeom prst="rect">
            <a:avLst/>
          </a:prstGeom>
          <a:noFill/>
          <a:ln>
            <a:noFill/>
          </a:ln>
        </p:spPr>
      </p:pic>
      <p:pic>
        <p:nvPicPr>
          <p:cNvPr id="191" name="Google Shape;191;g31dbd7d9e11_5_0"/>
          <p:cNvPicPr preferRelativeResize="0"/>
          <p:nvPr/>
        </p:nvPicPr>
        <p:blipFill>
          <a:blip r:embed="rId5">
            <a:alphaModFix/>
          </a:blip>
          <a:stretch>
            <a:fillRect/>
          </a:stretch>
        </p:blipFill>
        <p:spPr>
          <a:xfrm>
            <a:off x="457200" y="5581600"/>
            <a:ext cx="7012200" cy="224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1d1a4ecf6b_2_0"/>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Clustering Approach</a:t>
            </a:r>
            <a:endParaRPr/>
          </a:p>
        </p:txBody>
      </p:sp>
      <p:sp>
        <p:nvSpPr>
          <p:cNvPr id="197" name="Google Shape;197;g31d1a4ecf6b_2_0"/>
          <p:cNvSpPr txBox="1"/>
          <p:nvPr>
            <p:ph idx="1" type="body"/>
          </p:nvPr>
        </p:nvSpPr>
        <p:spPr>
          <a:xfrm>
            <a:off x="457200" y="1459225"/>
            <a:ext cx="7740600" cy="3847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a:solidFill>
                  <a:schemeClr val="dk1"/>
                </a:solidFill>
              </a:rPr>
              <a:t>Objective:</a:t>
            </a:r>
            <a:endParaRPr>
              <a:solidFill>
                <a:schemeClr val="dk1"/>
              </a:solidFill>
            </a:endParaRPr>
          </a:p>
          <a:p>
            <a:pPr indent="-342900" lvl="0" marL="457200" rtl="0" algn="l">
              <a:spcBef>
                <a:spcPts val="360"/>
              </a:spcBef>
              <a:spcAft>
                <a:spcPts val="0"/>
              </a:spcAft>
              <a:buClr>
                <a:schemeClr val="dk1"/>
              </a:buClr>
              <a:buSzPts val="1800"/>
              <a:buChar char="➢"/>
            </a:pPr>
            <a:r>
              <a:rPr lang="en">
                <a:solidFill>
                  <a:schemeClr val="dk1"/>
                </a:solidFill>
              </a:rPr>
              <a:t>Identify patterns and structures in the data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Anomaly detection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Simplification</a:t>
            </a:r>
            <a:endParaRPr>
              <a:solidFill>
                <a:schemeClr val="dk1"/>
              </a:solidFill>
            </a:endParaRPr>
          </a:p>
          <a:p>
            <a:pPr indent="0" lvl="0" marL="0" rtl="0" algn="l">
              <a:spcBef>
                <a:spcPts val="360"/>
              </a:spcBef>
              <a:spcAft>
                <a:spcPts val="0"/>
              </a:spcAft>
              <a:buClr>
                <a:schemeClr val="dk1"/>
              </a:buClr>
              <a:buSzPts val="1100"/>
              <a:buFont typeface="Arial"/>
              <a:buNone/>
            </a:pPr>
            <a:r>
              <a:rPr lang="en">
                <a:solidFill>
                  <a:schemeClr val="dk1"/>
                </a:solidFill>
              </a:rPr>
              <a:t>Algorithms Used:</a:t>
            </a:r>
            <a:endParaRPr>
              <a:solidFill>
                <a:schemeClr val="dk1"/>
              </a:solidFill>
            </a:endParaRPr>
          </a:p>
          <a:p>
            <a:pPr indent="-342900" lvl="0" marL="457200" rtl="0" algn="l">
              <a:spcBef>
                <a:spcPts val="360"/>
              </a:spcBef>
              <a:spcAft>
                <a:spcPts val="0"/>
              </a:spcAft>
              <a:buClr>
                <a:schemeClr val="dk1"/>
              </a:buClr>
              <a:buSzPts val="1800"/>
              <a:buChar char="➢"/>
            </a:pPr>
            <a:r>
              <a:rPr lang="en">
                <a:solidFill>
                  <a:schemeClr val="dk1"/>
                </a:solidFill>
              </a:rPr>
              <a:t>K-Means, Density-Based Clustering, Agglomerative Clustering</a:t>
            </a:r>
            <a:endParaRPr>
              <a:solidFill>
                <a:schemeClr val="dk1"/>
              </a:solidFill>
            </a:endParaRPr>
          </a:p>
          <a:p>
            <a:pPr indent="0" lvl="0" marL="0" rtl="0" algn="l">
              <a:spcBef>
                <a:spcPts val="360"/>
              </a:spcBef>
              <a:spcAft>
                <a:spcPts val="0"/>
              </a:spcAft>
              <a:buNone/>
            </a:pPr>
            <a:r>
              <a:rPr lang="en">
                <a:solidFill>
                  <a:schemeClr val="dk1"/>
                </a:solidFill>
              </a:rPr>
              <a:t>Dimensionality Reduction Techniques:</a:t>
            </a:r>
            <a:endParaRPr>
              <a:solidFill>
                <a:schemeClr val="dk1"/>
              </a:solidFill>
            </a:endParaRPr>
          </a:p>
          <a:p>
            <a:pPr indent="-342900" lvl="0" marL="457200" rtl="0" algn="l">
              <a:spcBef>
                <a:spcPts val="360"/>
              </a:spcBef>
              <a:spcAft>
                <a:spcPts val="0"/>
              </a:spcAft>
              <a:buClr>
                <a:schemeClr val="dk1"/>
              </a:buClr>
              <a:buSzPts val="1800"/>
              <a:buChar char="➢"/>
            </a:pPr>
            <a:r>
              <a:rPr lang="en">
                <a:solidFill>
                  <a:schemeClr val="dk1"/>
                </a:solidFill>
              </a:rPr>
              <a:t>Principal Component Analysis (PCA), Singular Value Decomposition (SVD)</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1d1a4ecf6b_2_5"/>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Clustering Results (PCA)</a:t>
            </a:r>
            <a:endParaRPr/>
          </a:p>
        </p:txBody>
      </p:sp>
      <p:grpSp>
        <p:nvGrpSpPr>
          <p:cNvPr id="203" name="Google Shape;203;g31d1a4ecf6b_2_5"/>
          <p:cNvGrpSpPr/>
          <p:nvPr/>
        </p:nvGrpSpPr>
        <p:grpSpPr>
          <a:xfrm>
            <a:off x="1403575" y="1459225"/>
            <a:ext cx="5873350" cy="4061151"/>
            <a:chOff x="1403575" y="1459225"/>
            <a:chExt cx="5873350" cy="4061151"/>
          </a:xfrm>
        </p:grpSpPr>
        <p:pic>
          <p:nvPicPr>
            <p:cNvPr id="204" name="Google Shape;204;g31d1a4ecf6b_2_5"/>
            <p:cNvPicPr preferRelativeResize="0"/>
            <p:nvPr/>
          </p:nvPicPr>
          <p:blipFill>
            <a:blip r:embed="rId3">
              <a:alphaModFix/>
            </a:blip>
            <a:stretch>
              <a:fillRect/>
            </a:stretch>
          </p:blipFill>
          <p:spPr>
            <a:xfrm>
              <a:off x="1403575" y="1459225"/>
              <a:ext cx="2936675" cy="2039350"/>
            </a:xfrm>
            <a:prstGeom prst="rect">
              <a:avLst/>
            </a:prstGeom>
            <a:noFill/>
            <a:ln cap="flat" cmpd="sng" w="9525">
              <a:solidFill>
                <a:schemeClr val="dk1"/>
              </a:solidFill>
              <a:prstDash val="solid"/>
              <a:round/>
              <a:headEnd len="sm" w="sm" type="none"/>
              <a:tailEnd len="sm" w="sm" type="none"/>
            </a:ln>
          </p:spPr>
        </p:pic>
        <p:pic>
          <p:nvPicPr>
            <p:cNvPr id="205" name="Google Shape;205;g31d1a4ecf6b_2_5"/>
            <p:cNvPicPr preferRelativeResize="0"/>
            <p:nvPr/>
          </p:nvPicPr>
          <p:blipFill>
            <a:blip r:embed="rId4">
              <a:alphaModFix/>
            </a:blip>
            <a:stretch>
              <a:fillRect/>
            </a:stretch>
          </p:blipFill>
          <p:spPr>
            <a:xfrm>
              <a:off x="1403575" y="3498575"/>
              <a:ext cx="2936674" cy="2021801"/>
            </a:xfrm>
            <a:prstGeom prst="rect">
              <a:avLst/>
            </a:prstGeom>
            <a:noFill/>
            <a:ln cap="flat" cmpd="sng" w="9525">
              <a:solidFill>
                <a:schemeClr val="dk1"/>
              </a:solidFill>
              <a:prstDash val="solid"/>
              <a:round/>
              <a:headEnd len="sm" w="sm" type="none"/>
              <a:tailEnd len="sm" w="sm" type="none"/>
            </a:ln>
          </p:spPr>
        </p:pic>
        <p:pic>
          <p:nvPicPr>
            <p:cNvPr id="206" name="Google Shape;206;g31d1a4ecf6b_2_5"/>
            <p:cNvPicPr preferRelativeResize="0"/>
            <p:nvPr/>
          </p:nvPicPr>
          <p:blipFill>
            <a:blip r:embed="rId5">
              <a:alphaModFix/>
            </a:blip>
            <a:stretch>
              <a:fillRect/>
            </a:stretch>
          </p:blipFill>
          <p:spPr>
            <a:xfrm>
              <a:off x="4351725" y="3498575"/>
              <a:ext cx="2923751" cy="2020574"/>
            </a:xfrm>
            <a:prstGeom prst="rect">
              <a:avLst/>
            </a:prstGeom>
            <a:noFill/>
            <a:ln cap="flat" cmpd="sng" w="9525">
              <a:solidFill>
                <a:schemeClr val="dk1"/>
              </a:solidFill>
              <a:prstDash val="solid"/>
              <a:round/>
              <a:headEnd len="sm" w="sm" type="none"/>
              <a:tailEnd len="sm" w="sm" type="none"/>
            </a:ln>
          </p:spPr>
        </p:pic>
        <p:pic>
          <p:nvPicPr>
            <p:cNvPr id="207" name="Google Shape;207;g31d1a4ecf6b_2_5"/>
            <p:cNvPicPr preferRelativeResize="0"/>
            <p:nvPr/>
          </p:nvPicPr>
          <p:blipFill>
            <a:blip r:embed="rId6">
              <a:alphaModFix/>
            </a:blip>
            <a:stretch>
              <a:fillRect/>
            </a:stretch>
          </p:blipFill>
          <p:spPr>
            <a:xfrm>
              <a:off x="4353175" y="1459225"/>
              <a:ext cx="2923750" cy="2029968"/>
            </a:xfrm>
            <a:prstGeom prst="rect">
              <a:avLst/>
            </a:prstGeom>
            <a:noFill/>
            <a:ln cap="flat" cmpd="sng" w="9525">
              <a:solidFill>
                <a:schemeClr val="dk1"/>
              </a:solidFill>
              <a:prstDash val="solid"/>
              <a:round/>
              <a:headEnd len="sm" w="sm" type="none"/>
              <a:tailEnd len="sm" w="sm" type="none"/>
            </a:ln>
          </p:spPr>
        </p:pic>
        <p:sp>
          <p:nvSpPr>
            <p:cNvPr id="208" name="Google Shape;208;g31d1a4ecf6b_2_5"/>
            <p:cNvSpPr txBox="1"/>
            <p:nvPr/>
          </p:nvSpPr>
          <p:spPr>
            <a:xfrm>
              <a:off x="4072950" y="3103600"/>
              <a:ext cx="267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Merriweather Sans"/>
                  <a:ea typeface="Merriweather Sans"/>
                  <a:cs typeface="Merriweather Sans"/>
                  <a:sym typeface="Merriweather Sans"/>
                </a:rPr>
                <a:t>A</a:t>
              </a:r>
              <a:endParaRPr>
                <a:solidFill>
                  <a:srgbClr val="FF0000"/>
                </a:solidFill>
                <a:latin typeface="Merriweather Sans"/>
                <a:ea typeface="Merriweather Sans"/>
                <a:cs typeface="Merriweather Sans"/>
                <a:sym typeface="Merriweather Sans"/>
              </a:endParaRPr>
            </a:p>
          </p:txBody>
        </p:sp>
        <p:sp>
          <p:nvSpPr>
            <p:cNvPr id="209" name="Google Shape;209;g31d1a4ecf6b_2_5"/>
            <p:cNvSpPr txBox="1"/>
            <p:nvPr/>
          </p:nvSpPr>
          <p:spPr>
            <a:xfrm>
              <a:off x="7008175" y="3103600"/>
              <a:ext cx="267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Merriweather Sans"/>
                  <a:ea typeface="Merriweather Sans"/>
                  <a:cs typeface="Merriweather Sans"/>
                  <a:sym typeface="Merriweather Sans"/>
                </a:rPr>
                <a:t>B</a:t>
              </a:r>
              <a:endParaRPr>
                <a:solidFill>
                  <a:srgbClr val="FF0000"/>
                </a:solidFill>
                <a:latin typeface="Merriweather Sans"/>
                <a:ea typeface="Merriweather Sans"/>
                <a:cs typeface="Merriweather Sans"/>
                <a:sym typeface="Merriweather Sans"/>
              </a:endParaRPr>
            </a:p>
          </p:txBody>
        </p:sp>
        <p:sp>
          <p:nvSpPr>
            <p:cNvPr id="210" name="Google Shape;210;g31d1a4ecf6b_2_5"/>
            <p:cNvSpPr txBox="1"/>
            <p:nvPr/>
          </p:nvSpPr>
          <p:spPr>
            <a:xfrm>
              <a:off x="4072950" y="5144175"/>
              <a:ext cx="267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Merriweather Sans"/>
                  <a:ea typeface="Merriweather Sans"/>
                  <a:cs typeface="Merriweather Sans"/>
                  <a:sym typeface="Merriweather Sans"/>
                </a:rPr>
                <a:t>C</a:t>
              </a:r>
              <a:endParaRPr>
                <a:solidFill>
                  <a:srgbClr val="FF0000"/>
                </a:solidFill>
                <a:latin typeface="Merriweather Sans"/>
                <a:ea typeface="Merriweather Sans"/>
                <a:cs typeface="Merriweather Sans"/>
                <a:sym typeface="Merriweather Sans"/>
              </a:endParaRPr>
            </a:p>
          </p:txBody>
        </p:sp>
        <p:sp>
          <p:nvSpPr>
            <p:cNvPr id="211" name="Google Shape;211;g31d1a4ecf6b_2_5"/>
            <p:cNvSpPr txBox="1"/>
            <p:nvPr/>
          </p:nvSpPr>
          <p:spPr>
            <a:xfrm>
              <a:off x="7008175" y="5144175"/>
              <a:ext cx="2673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Merriweather Sans"/>
                  <a:ea typeface="Merriweather Sans"/>
                  <a:cs typeface="Merriweather Sans"/>
                  <a:sym typeface="Merriweather Sans"/>
                </a:rPr>
                <a:t>D</a:t>
              </a:r>
              <a:endParaRPr>
                <a:solidFill>
                  <a:srgbClr val="FF0000"/>
                </a:solidFill>
                <a:latin typeface="Merriweather Sans"/>
                <a:ea typeface="Merriweather Sans"/>
                <a:cs typeface="Merriweather Sans"/>
                <a:sym typeface="Merriweather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Motivation</a:t>
            </a:r>
            <a:endParaRPr/>
          </a:p>
        </p:txBody>
      </p:sp>
      <p:sp>
        <p:nvSpPr>
          <p:cNvPr id="52" name="Google Shape;52;p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3" name="Google Shape;53;p2"/>
          <p:cNvSpPr txBox="1"/>
          <p:nvPr>
            <p:ph idx="1" type="body"/>
          </p:nvPr>
        </p:nvSpPr>
        <p:spPr>
          <a:xfrm>
            <a:off x="55050" y="1389800"/>
            <a:ext cx="8817600" cy="8229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360"/>
              </a:spcBef>
              <a:spcAft>
                <a:spcPts val="0"/>
              </a:spcAft>
              <a:buSzPts val="1800"/>
              <a:buNone/>
            </a:pPr>
            <a:r>
              <a:rPr lang="en" sz="2000">
                <a:solidFill>
                  <a:schemeClr val="dk1"/>
                </a:solidFill>
              </a:rPr>
              <a:t>Cardiovascular diseases, such as heart failure, are responsible approximately </a:t>
            </a:r>
            <a:r>
              <a:rPr b="1" lang="en" sz="2000">
                <a:solidFill>
                  <a:schemeClr val="dk1"/>
                </a:solidFill>
              </a:rPr>
              <a:t>17 million</a:t>
            </a:r>
            <a:r>
              <a:rPr lang="en" sz="2000">
                <a:solidFill>
                  <a:schemeClr val="dk1"/>
                </a:solidFill>
              </a:rPr>
              <a:t> deaths worldwide each year (WHO, 2021).</a:t>
            </a:r>
            <a:endParaRPr sz="2000">
              <a:solidFill>
                <a:schemeClr val="dk1"/>
              </a:solidFill>
            </a:endParaRPr>
          </a:p>
          <a:p>
            <a:pPr indent="0" lvl="0" marL="0" rtl="0" algn="l">
              <a:lnSpc>
                <a:spcPct val="100000"/>
              </a:lnSpc>
              <a:spcBef>
                <a:spcPts val="360"/>
              </a:spcBef>
              <a:spcAft>
                <a:spcPts val="0"/>
              </a:spcAft>
              <a:buSzPts val="1800"/>
              <a:buNone/>
            </a:pPr>
            <a:r>
              <a:t/>
            </a:r>
            <a:endParaRPr sz="2000">
              <a:solidFill>
                <a:schemeClr val="dk1"/>
              </a:solidFill>
            </a:endParaRPr>
          </a:p>
          <a:p>
            <a:pPr indent="0" lvl="0" marL="457200" rtl="0" algn="l">
              <a:lnSpc>
                <a:spcPct val="100000"/>
              </a:lnSpc>
              <a:spcBef>
                <a:spcPts val="360"/>
              </a:spcBef>
              <a:spcAft>
                <a:spcPts val="0"/>
              </a:spcAft>
              <a:buSzPts val="1800"/>
              <a:buNone/>
            </a:pPr>
            <a:r>
              <a:t/>
            </a:r>
            <a:endParaRPr sz="1900">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p:txBody>
      </p:sp>
      <p:pic>
        <p:nvPicPr>
          <p:cNvPr id="54" name="Google Shape;54;p2"/>
          <p:cNvPicPr preferRelativeResize="0"/>
          <p:nvPr/>
        </p:nvPicPr>
        <p:blipFill rotWithShape="1">
          <a:blip r:embed="rId3">
            <a:alphaModFix/>
          </a:blip>
          <a:srcRect b="0" l="0" r="0" t="0"/>
          <a:stretch/>
        </p:blipFill>
        <p:spPr>
          <a:xfrm>
            <a:off x="207450" y="2376875"/>
            <a:ext cx="4413200" cy="2940901"/>
          </a:xfrm>
          <a:prstGeom prst="rect">
            <a:avLst/>
          </a:prstGeom>
          <a:noFill/>
          <a:ln>
            <a:noFill/>
          </a:ln>
        </p:spPr>
      </p:pic>
      <p:pic>
        <p:nvPicPr>
          <p:cNvPr id="55" name="Google Shape;55;p2"/>
          <p:cNvPicPr preferRelativeResize="0"/>
          <p:nvPr/>
        </p:nvPicPr>
        <p:blipFill rotWithShape="1">
          <a:blip r:embed="rId4">
            <a:alphaModFix/>
          </a:blip>
          <a:srcRect b="0" l="0" r="0" t="0"/>
          <a:stretch/>
        </p:blipFill>
        <p:spPr>
          <a:xfrm>
            <a:off x="4664900" y="2552200"/>
            <a:ext cx="4326701" cy="25902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1d1a4ecf6b_2_35"/>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Clustering Scoring (Silhouette Scores)</a:t>
            </a:r>
            <a:endParaRPr/>
          </a:p>
        </p:txBody>
      </p:sp>
      <p:sp>
        <p:nvSpPr>
          <p:cNvPr id="217" name="Google Shape;217;g31d1a4ecf6b_2_35"/>
          <p:cNvSpPr txBox="1"/>
          <p:nvPr>
            <p:ph idx="1" type="body"/>
          </p:nvPr>
        </p:nvSpPr>
        <p:spPr>
          <a:xfrm>
            <a:off x="469950" y="3960150"/>
            <a:ext cx="7740600" cy="1373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a:solidFill>
                  <a:schemeClr val="dk1"/>
                </a:solidFill>
              </a:rPr>
              <a:t>Silhouette</a:t>
            </a:r>
            <a:r>
              <a:rPr lang="en">
                <a:solidFill>
                  <a:schemeClr val="dk1"/>
                </a:solidFill>
              </a:rPr>
              <a:t> score was used as the metric to evaluate the clustering </a:t>
            </a:r>
            <a:r>
              <a:rPr lang="en">
                <a:solidFill>
                  <a:schemeClr val="dk1"/>
                </a:solidFill>
              </a:rPr>
              <a:t>algorithms</a:t>
            </a:r>
            <a:r>
              <a:rPr lang="en">
                <a:solidFill>
                  <a:schemeClr val="dk1"/>
                </a:solidFill>
              </a:rPr>
              <a:t>. K-Values were decided by selecting the k values associated with optimal </a:t>
            </a:r>
            <a:r>
              <a:rPr lang="en">
                <a:solidFill>
                  <a:schemeClr val="dk1"/>
                </a:solidFill>
              </a:rPr>
              <a:t>silhouette scores</a:t>
            </a:r>
            <a:r>
              <a:rPr lang="en">
                <a:solidFill>
                  <a:schemeClr val="dk1"/>
                </a:solidFill>
              </a:rPr>
              <a:t>.</a:t>
            </a:r>
            <a:endParaRPr>
              <a:solidFill>
                <a:schemeClr val="dk1"/>
              </a:solidFill>
            </a:endParaRPr>
          </a:p>
          <a:p>
            <a:pPr indent="-342900" lvl="0" marL="457200" rtl="0" algn="l">
              <a:spcBef>
                <a:spcPts val="360"/>
              </a:spcBef>
              <a:spcAft>
                <a:spcPts val="0"/>
              </a:spcAft>
              <a:buClr>
                <a:schemeClr val="dk1"/>
              </a:buClr>
              <a:buSzPts val="1800"/>
              <a:buChar char="➢"/>
            </a:pPr>
            <a:r>
              <a:rPr lang="en">
                <a:solidFill>
                  <a:schemeClr val="dk1"/>
                </a:solidFill>
              </a:rPr>
              <a:t>A silhouette score measures how well-separated and compact your clusters are in a dataset. It ranges from -1 to 1, with higher values indicating better-defined clusters.</a:t>
            </a:r>
            <a:endParaRPr>
              <a:solidFill>
                <a:schemeClr val="dk1"/>
              </a:solidFill>
            </a:endParaRPr>
          </a:p>
          <a:p>
            <a:pPr indent="0" lvl="0" marL="0" rtl="0" algn="l">
              <a:spcBef>
                <a:spcPts val="360"/>
              </a:spcBef>
              <a:spcAft>
                <a:spcPts val="0"/>
              </a:spcAft>
              <a:buNone/>
            </a:pPr>
            <a:r>
              <a:rPr lang="en">
                <a:solidFill>
                  <a:schemeClr val="dk1"/>
                </a:solidFill>
              </a:rPr>
              <a:t>The k-means algorithm with SVD applied had the </a:t>
            </a:r>
            <a:r>
              <a:rPr lang="en">
                <a:solidFill>
                  <a:schemeClr val="dk1"/>
                </a:solidFill>
              </a:rPr>
              <a:t>highest silhouette</a:t>
            </a:r>
            <a:r>
              <a:rPr lang="en">
                <a:solidFill>
                  <a:schemeClr val="dk1"/>
                </a:solidFill>
              </a:rPr>
              <a:t> score</a:t>
            </a:r>
            <a:endParaRPr>
              <a:solidFill>
                <a:schemeClr val="dk1"/>
              </a:solidFill>
            </a:endParaRPr>
          </a:p>
        </p:txBody>
      </p:sp>
      <p:graphicFrame>
        <p:nvGraphicFramePr>
          <p:cNvPr id="218" name="Google Shape;218;g31d1a4ecf6b_2_35"/>
          <p:cNvGraphicFramePr/>
          <p:nvPr/>
        </p:nvGraphicFramePr>
        <p:xfrm>
          <a:off x="720750" y="1575550"/>
          <a:ext cx="3000000" cy="3000000"/>
        </p:xfrm>
        <a:graphic>
          <a:graphicData uri="http://schemas.openxmlformats.org/drawingml/2006/table">
            <a:tbl>
              <a:tblPr>
                <a:noFill/>
                <a:tableStyleId>{A376AAC0-80D0-4C11-94F3-06016EEFB960}</a:tableStyleId>
              </a:tblPr>
              <a:tblGrid>
                <a:gridCol w="2144050"/>
                <a:gridCol w="2944150"/>
                <a:gridCol w="2150800"/>
              </a:tblGrid>
              <a:tr h="381000">
                <a:tc>
                  <a:txBody>
                    <a:bodyPr/>
                    <a:lstStyle/>
                    <a:p>
                      <a:pPr indent="0" lvl="0" marL="0" rtl="0" algn="ctr">
                        <a:spcBef>
                          <a:spcPts val="0"/>
                        </a:spcBef>
                        <a:spcAft>
                          <a:spcPts val="0"/>
                        </a:spcAft>
                        <a:buNone/>
                      </a:pPr>
                      <a:r>
                        <a:rPr b="1" lang="en">
                          <a:solidFill>
                            <a:schemeClr val="lt1"/>
                          </a:solidFill>
                        </a:rPr>
                        <a:t>Method</a:t>
                      </a:r>
                      <a:endParaRPr b="1">
                        <a:solidFill>
                          <a:schemeClr val="lt1"/>
                        </a:solidFill>
                      </a:endParaRPr>
                    </a:p>
                  </a:txBody>
                  <a:tcPr marT="91425" marB="91425" marR="91425" marL="91425" anchor="ctr">
                    <a:solidFill>
                      <a:schemeClr val="accent4"/>
                    </a:solidFill>
                  </a:tcPr>
                </a:tc>
                <a:tc>
                  <a:txBody>
                    <a:bodyPr/>
                    <a:lstStyle/>
                    <a:p>
                      <a:pPr indent="0" lvl="0" marL="0" rtl="0" algn="ctr">
                        <a:spcBef>
                          <a:spcPts val="0"/>
                        </a:spcBef>
                        <a:spcAft>
                          <a:spcPts val="0"/>
                        </a:spcAft>
                        <a:buNone/>
                      </a:pPr>
                      <a:r>
                        <a:rPr b="1" lang="en">
                          <a:solidFill>
                            <a:schemeClr val="lt1"/>
                          </a:solidFill>
                        </a:rPr>
                        <a:t>Parameters</a:t>
                      </a:r>
                      <a:endParaRPr b="1">
                        <a:solidFill>
                          <a:schemeClr val="lt1"/>
                        </a:solidFill>
                      </a:endParaRPr>
                    </a:p>
                  </a:txBody>
                  <a:tcPr marT="91425" marB="91425" marR="91425" marL="91425" anchor="ctr">
                    <a:solidFill>
                      <a:schemeClr val="accent4"/>
                    </a:solidFill>
                  </a:tcPr>
                </a:tc>
                <a:tc>
                  <a:txBody>
                    <a:bodyPr/>
                    <a:lstStyle/>
                    <a:p>
                      <a:pPr indent="0" lvl="0" marL="0" rtl="0" algn="ctr">
                        <a:spcBef>
                          <a:spcPts val="0"/>
                        </a:spcBef>
                        <a:spcAft>
                          <a:spcPts val="0"/>
                        </a:spcAft>
                        <a:buNone/>
                      </a:pPr>
                      <a:r>
                        <a:rPr b="1" lang="en">
                          <a:solidFill>
                            <a:schemeClr val="lt1"/>
                          </a:solidFill>
                        </a:rPr>
                        <a:t>Silhouette Score </a:t>
                      </a:r>
                      <a:endParaRPr b="1">
                        <a:solidFill>
                          <a:schemeClr val="lt1"/>
                        </a:solidFill>
                      </a:endParaRPr>
                    </a:p>
                    <a:p>
                      <a:pPr indent="0" lvl="0" marL="0" rtl="0" algn="ctr">
                        <a:spcBef>
                          <a:spcPts val="0"/>
                        </a:spcBef>
                        <a:spcAft>
                          <a:spcPts val="0"/>
                        </a:spcAft>
                        <a:buNone/>
                      </a:pPr>
                      <a:r>
                        <a:rPr b="1" lang="en">
                          <a:solidFill>
                            <a:schemeClr val="lt1"/>
                          </a:solidFill>
                        </a:rPr>
                        <a:t>(Higher is Better), [-1,1]</a:t>
                      </a:r>
                      <a:endParaRPr b="1">
                        <a:solidFill>
                          <a:schemeClr val="lt1"/>
                        </a:solidFill>
                      </a:endParaRPr>
                    </a:p>
                  </a:txBody>
                  <a:tcPr marT="91425" marB="91425" marR="91425" marL="91425" anchor="ctr">
                    <a:solidFill>
                      <a:schemeClr val="accent4"/>
                    </a:solidFill>
                  </a:tcPr>
                </a:tc>
              </a:tr>
              <a:tr h="381000">
                <a:tc>
                  <a:txBody>
                    <a:bodyPr/>
                    <a:lstStyle/>
                    <a:p>
                      <a:pPr indent="0" lvl="0" marL="0" rtl="0" algn="ctr">
                        <a:spcBef>
                          <a:spcPts val="0"/>
                        </a:spcBef>
                        <a:spcAft>
                          <a:spcPts val="0"/>
                        </a:spcAft>
                        <a:buNone/>
                      </a:pPr>
                      <a:r>
                        <a:rPr lang="en"/>
                        <a:t>K Means</a:t>
                      </a:r>
                      <a:endParaRPr/>
                    </a:p>
                  </a:txBody>
                  <a:tcPr marT="91425" marB="91425" marR="91425" marL="91425" anchor="ctr"/>
                </a:tc>
                <a:tc>
                  <a:txBody>
                    <a:bodyPr/>
                    <a:lstStyle/>
                    <a:p>
                      <a:pPr indent="0" lvl="0" marL="0" rtl="0" algn="ctr">
                        <a:spcBef>
                          <a:spcPts val="0"/>
                        </a:spcBef>
                        <a:spcAft>
                          <a:spcPts val="0"/>
                        </a:spcAft>
                        <a:buNone/>
                      </a:pPr>
                      <a:r>
                        <a:rPr lang="en"/>
                        <a:t>K = 2</a:t>
                      </a:r>
                      <a:endParaRPr/>
                    </a:p>
                  </a:txBody>
                  <a:tcPr marT="91425" marB="91425" marR="91425" marL="91425" anchor="ctr"/>
                </a:tc>
                <a:tc>
                  <a:txBody>
                    <a:bodyPr/>
                    <a:lstStyle/>
                    <a:p>
                      <a:pPr indent="0" lvl="0" marL="0" rtl="0" algn="ctr">
                        <a:spcBef>
                          <a:spcPts val="0"/>
                        </a:spcBef>
                        <a:spcAft>
                          <a:spcPts val="0"/>
                        </a:spcAft>
                        <a:buNone/>
                      </a:pPr>
                      <a:r>
                        <a:rPr lang="en"/>
                        <a:t>0.1866</a:t>
                      </a:r>
                      <a:endParaRPr/>
                    </a:p>
                  </a:txBody>
                  <a:tcPr marT="91425" marB="91425" marR="91425" marL="91425" anchor="ctr"/>
                </a:tc>
              </a:tr>
              <a:tr h="381000">
                <a:tc>
                  <a:txBody>
                    <a:bodyPr/>
                    <a:lstStyle/>
                    <a:p>
                      <a:pPr indent="0" lvl="0" marL="0" rtl="0" algn="ctr">
                        <a:spcBef>
                          <a:spcPts val="0"/>
                        </a:spcBef>
                        <a:spcAft>
                          <a:spcPts val="0"/>
                        </a:spcAft>
                        <a:buNone/>
                      </a:pPr>
                      <a:r>
                        <a:rPr lang="en">
                          <a:highlight>
                            <a:srgbClr val="FFFF00"/>
                          </a:highlight>
                        </a:rPr>
                        <a:t>K Means (SVD)</a:t>
                      </a:r>
                      <a:endParaRPr>
                        <a:highlight>
                          <a:srgbClr val="FFFF00"/>
                        </a:highlight>
                      </a:endParaRPr>
                    </a:p>
                  </a:txBody>
                  <a:tcPr marT="91425" marB="91425" marR="91425" marL="91425" anchor="ctr"/>
                </a:tc>
                <a:tc>
                  <a:txBody>
                    <a:bodyPr/>
                    <a:lstStyle/>
                    <a:p>
                      <a:pPr indent="0" lvl="0" marL="0" rtl="0" algn="ctr">
                        <a:spcBef>
                          <a:spcPts val="0"/>
                        </a:spcBef>
                        <a:spcAft>
                          <a:spcPts val="0"/>
                        </a:spcAft>
                        <a:buNone/>
                      </a:pPr>
                      <a:r>
                        <a:rPr lang="en">
                          <a:highlight>
                            <a:srgbClr val="FFFF00"/>
                          </a:highlight>
                        </a:rPr>
                        <a:t>K = 5</a:t>
                      </a:r>
                      <a:endParaRPr>
                        <a:highlight>
                          <a:srgbClr val="FFFF00"/>
                        </a:highlight>
                      </a:endParaRPr>
                    </a:p>
                  </a:txBody>
                  <a:tcPr marT="91425" marB="91425" marR="91425" marL="91425" anchor="ctr"/>
                </a:tc>
                <a:tc>
                  <a:txBody>
                    <a:bodyPr/>
                    <a:lstStyle/>
                    <a:p>
                      <a:pPr indent="0" lvl="0" marL="0" rtl="0" algn="ctr">
                        <a:spcBef>
                          <a:spcPts val="0"/>
                        </a:spcBef>
                        <a:spcAft>
                          <a:spcPts val="0"/>
                        </a:spcAft>
                        <a:buNone/>
                      </a:pPr>
                      <a:r>
                        <a:rPr lang="en">
                          <a:highlight>
                            <a:srgbClr val="FFFF00"/>
                          </a:highlight>
                        </a:rPr>
                        <a:t>0.2255</a:t>
                      </a:r>
                      <a:endParaRPr>
                        <a:highlight>
                          <a:srgbClr val="FFFF00"/>
                        </a:highlight>
                      </a:endParaRPr>
                    </a:p>
                  </a:txBody>
                  <a:tcPr marT="91425" marB="91425" marR="91425" marL="91425" anchor="ctr"/>
                </a:tc>
              </a:tr>
              <a:tr h="381000">
                <a:tc>
                  <a:txBody>
                    <a:bodyPr/>
                    <a:lstStyle/>
                    <a:p>
                      <a:pPr indent="0" lvl="0" marL="0" rtl="0" algn="ctr">
                        <a:spcBef>
                          <a:spcPts val="0"/>
                        </a:spcBef>
                        <a:spcAft>
                          <a:spcPts val="0"/>
                        </a:spcAft>
                        <a:buNone/>
                      </a:pPr>
                      <a:r>
                        <a:rPr lang="en"/>
                        <a:t>DBSCAN</a:t>
                      </a:r>
                      <a:endParaRPr/>
                    </a:p>
                  </a:txBody>
                  <a:tcPr marT="91425" marB="91425" marR="91425" marL="91425" anchor="ctr"/>
                </a:tc>
                <a:tc>
                  <a:txBody>
                    <a:bodyPr/>
                    <a:lstStyle/>
                    <a:p>
                      <a:pPr indent="0" lvl="0" marL="0" rtl="0" algn="ctr">
                        <a:spcBef>
                          <a:spcPts val="0"/>
                        </a:spcBef>
                        <a:spcAft>
                          <a:spcPts val="0"/>
                        </a:spcAft>
                        <a:buNone/>
                      </a:pPr>
                      <a:r>
                        <a:rPr lang="en"/>
                        <a:t>Epsilon = 0.7, min_samples = 3</a:t>
                      </a:r>
                      <a:endParaRPr/>
                    </a:p>
                  </a:txBody>
                  <a:tcPr marT="91425" marB="91425" marR="91425" marL="91425" anchor="ctr"/>
                </a:tc>
                <a:tc>
                  <a:txBody>
                    <a:bodyPr/>
                    <a:lstStyle/>
                    <a:p>
                      <a:pPr indent="0" lvl="0" marL="0" rtl="0" algn="ctr">
                        <a:spcBef>
                          <a:spcPts val="0"/>
                        </a:spcBef>
                        <a:spcAft>
                          <a:spcPts val="0"/>
                        </a:spcAft>
                        <a:buNone/>
                      </a:pPr>
                      <a:r>
                        <a:rPr lang="en"/>
                        <a:t>-0.2212</a:t>
                      </a:r>
                      <a:endParaRPr/>
                    </a:p>
                  </a:txBody>
                  <a:tcPr marT="91425" marB="91425" marR="91425" marL="91425" anchor="ctr"/>
                </a:tc>
              </a:tr>
              <a:tr h="381000">
                <a:tc>
                  <a:txBody>
                    <a:bodyPr/>
                    <a:lstStyle/>
                    <a:p>
                      <a:pPr indent="0" lvl="0" marL="0" rtl="0" algn="ctr">
                        <a:spcBef>
                          <a:spcPts val="0"/>
                        </a:spcBef>
                        <a:spcAft>
                          <a:spcPts val="0"/>
                        </a:spcAft>
                        <a:buNone/>
                      </a:pPr>
                      <a:r>
                        <a:rPr lang="en"/>
                        <a:t>Agglomerative</a:t>
                      </a:r>
                      <a:endParaRPr/>
                    </a:p>
                  </a:txBody>
                  <a:tcPr marT="91425" marB="91425" marR="91425" marL="91425" anchor="ctr"/>
                </a:tc>
                <a:tc>
                  <a:txBody>
                    <a:bodyPr/>
                    <a:lstStyle/>
                    <a:p>
                      <a:pPr indent="0" lvl="0" marL="0" rtl="0" algn="ctr">
                        <a:spcBef>
                          <a:spcPts val="0"/>
                        </a:spcBef>
                        <a:spcAft>
                          <a:spcPts val="0"/>
                        </a:spcAft>
                        <a:buNone/>
                      </a:pPr>
                      <a:r>
                        <a:rPr lang="en"/>
                        <a:t>K = 6</a:t>
                      </a:r>
                      <a:endParaRPr/>
                    </a:p>
                  </a:txBody>
                  <a:tcPr marT="91425" marB="91425" marR="91425" marL="91425" anchor="ctr"/>
                </a:tc>
                <a:tc>
                  <a:txBody>
                    <a:bodyPr/>
                    <a:lstStyle/>
                    <a:p>
                      <a:pPr indent="0" lvl="0" marL="0" rtl="0" algn="ctr">
                        <a:spcBef>
                          <a:spcPts val="0"/>
                        </a:spcBef>
                        <a:spcAft>
                          <a:spcPts val="0"/>
                        </a:spcAft>
                        <a:buNone/>
                      </a:pPr>
                      <a:r>
                        <a:rPr lang="en"/>
                        <a:t>0.1688</a:t>
                      </a:r>
                      <a:endParaRPr/>
                    </a:p>
                  </a:txBody>
                  <a:tcPr marT="91425" marB="91425" marR="91425" marL="91425"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1d1a4ecf6b_2_46"/>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Clustering Conclusions</a:t>
            </a:r>
            <a:endParaRPr/>
          </a:p>
        </p:txBody>
      </p:sp>
      <p:sp>
        <p:nvSpPr>
          <p:cNvPr id="224" name="Google Shape;224;g31d1a4ecf6b_2_46"/>
          <p:cNvSpPr txBox="1"/>
          <p:nvPr>
            <p:ph idx="1" type="body"/>
          </p:nvPr>
        </p:nvSpPr>
        <p:spPr>
          <a:xfrm>
            <a:off x="0" y="4040625"/>
            <a:ext cx="9144000" cy="1343100"/>
          </a:xfrm>
          <a:prstGeom prst="rect">
            <a:avLst/>
          </a:prstGeom>
          <a:solidFill>
            <a:srgbClr val="11305F"/>
          </a:solid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 sz="2000">
                <a:solidFill>
                  <a:schemeClr val="lt1"/>
                </a:solidFill>
              </a:rPr>
              <a:t>It is challenging to determine whether a heart failure patient will die or survive simply by clustering the data, as the groups are not easily separable and individuals from different outcomes often share overlapping clinical  features.</a:t>
            </a:r>
            <a:endParaRPr sz="2000">
              <a:solidFill>
                <a:schemeClr val="lt1"/>
              </a:solidFill>
            </a:endParaRPr>
          </a:p>
          <a:p>
            <a:pPr indent="0" lvl="0" marL="0" rtl="0" algn="l">
              <a:lnSpc>
                <a:spcPct val="100000"/>
              </a:lnSpc>
              <a:spcBef>
                <a:spcPts val="360"/>
              </a:spcBef>
              <a:spcAft>
                <a:spcPts val="0"/>
              </a:spcAft>
              <a:buSzPts val="1800"/>
              <a:buNone/>
            </a:pPr>
            <a:r>
              <a:t/>
            </a:r>
            <a:endParaRPr sz="2000">
              <a:solidFill>
                <a:schemeClr val="lt1"/>
              </a:solidFill>
            </a:endParaRPr>
          </a:p>
          <a:p>
            <a:pPr indent="0" lvl="0" marL="457200" rtl="0" algn="l">
              <a:lnSpc>
                <a:spcPct val="100000"/>
              </a:lnSpc>
              <a:spcBef>
                <a:spcPts val="360"/>
              </a:spcBef>
              <a:spcAft>
                <a:spcPts val="0"/>
              </a:spcAft>
              <a:buSzPts val="1800"/>
              <a:buNone/>
            </a:pPr>
            <a:r>
              <a:t/>
            </a:r>
            <a:endParaRPr sz="1900">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p:txBody>
      </p:sp>
      <p:sp>
        <p:nvSpPr>
          <p:cNvPr id="225" name="Google Shape;225;g31d1a4ecf6b_2_46"/>
          <p:cNvSpPr txBox="1"/>
          <p:nvPr>
            <p:ph idx="1" type="body"/>
          </p:nvPr>
        </p:nvSpPr>
        <p:spPr>
          <a:xfrm>
            <a:off x="861325" y="1459225"/>
            <a:ext cx="7643700" cy="21588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360"/>
              </a:spcBef>
              <a:spcAft>
                <a:spcPts val="0"/>
              </a:spcAft>
              <a:buClr>
                <a:schemeClr val="dk1"/>
              </a:buClr>
              <a:buSzPts val="2100"/>
              <a:buChar char="➢"/>
            </a:pPr>
            <a:r>
              <a:rPr lang="en" sz="1700">
                <a:solidFill>
                  <a:schemeClr val="dk1"/>
                </a:solidFill>
              </a:rPr>
              <a:t>Agglomerative Clustering had the highest silhouette score HOWEVER it wasn’t indicative of the data being good for clustering.</a:t>
            </a:r>
            <a:endParaRPr sz="1700">
              <a:solidFill>
                <a:schemeClr val="dk1"/>
              </a:solidFill>
            </a:endParaRPr>
          </a:p>
          <a:p>
            <a:pPr indent="-361950" lvl="0" marL="457200" rtl="0" algn="l">
              <a:lnSpc>
                <a:spcPct val="115000"/>
              </a:lnSpc>
              <a:spcBef>
                <a:spcPts val="360"/>
              </a:spcBef>
              <a:spcAft>
                <a:spcPts val="0"/>
              </a:spcAft>
              <a:buClr>
                <a:schemeClr val="dk1"/>
              </a:buClr>
              <a:buSzPts val="2100"/>
              <a:buChar char="➢"/>
            </a:pPr>
            <a:r>
              <a:rPr lang="en" sz="1700">
                <a:solidFill>
                  <a:schemeClr val="dk1"/>
                </a:solidFill>
              </a:rPr>
              <a:t>A desirable silhouette score is &gt;= 0.5 for defined clusters; no algorithms </a:t>
            </a:r>
            <a:r>
              <a:rPr lang="en" sz="1700">
                <a:solidFill>
                  <a:schemeClr val="dk1"/>
                </a:solidFill>
              </a:rPr>
              <a:t>yielded sufficient results.</a:t>
            </a:r>
            <a:endParaRPr sz="1700">
              <a:solidFill>
                <a:schemeClr val="dk1"/>
              </a:solidFill>
            </a:endParaRPr>
          </a:p>
          <a:p>
            <a:pPr indent="-361950" lvl="0" marL="457200" rtl="0" algn="l">
              <a:lnSpc>
                <a:spcPct val="115000"/>
              </a:lnSpc>
              <a:spcBef>
                <a:spcPts val="360"/>
              </a:spcBef>
              <a:spcAft>
                <a:spcPts val="0"/>
              </a:spcAft>
              <a:buClr>
                <a:schemeClr val="dk1"/>
              </a:buClr>
              <a:buSzPts val="2100"/>
              <a:buChar char="➢"/>
            </a:pPr>
            <a:r>
              <a:rPr lang="en" sz="1700">
                <a:solidFill>
                  <a:schemeClr val="dk1"/>
                </a:solidFill>
              </a:rPr>
              <a:t>As shown in the reduced plots, clusters have significant overlap preventing us from drawing meaningful insights.</a:t>
            </a:r>
            <a:endParaRPr sz="1700">
              <a:solidFill>
                <a:schemeClr val="dk1"/>
              </a:solidFill>
            </a:endParaRPr>
          </a:p>
          <a:p>
            <a:pPr indent="-361950" lvl="0" marL="457200" rtl="0" algn="l">
              <a:lnSpc>
                <a:spcPct val="115000"/>
              </a:lnSpc>
              <a:spcBef>
                <a:spcPts val="360"/>
              </a:spcBef>
              <a:spcAft>
                <a:spcPts val="0"/>
              </a:spcAft>
              <a:buClr>
                <a:schemeClr val="dk1"/>
              </a:buClr>
              <a:buSzPts val="2100"/>
              <a:buChar char="➢"/>
            </a:pPr>
            <a:r>
              <a:rPr lang="en" sz="1700">
                <a:solidFill>
                  <a:schemeClr val="dk1"/>
                </a:solidFill>
              </a:rPr>
              <a:t>Unsupervised Learning was not useful in this context.</a:t>
            </a:r>
            <a:endParaRPr sz="1700">
              <a:solidFill>
                <a:schemeClr val="dk1"/>
              </a:solidFill>
            </a:endParaRPr>
          </a:p>
          <a:p>
            <a:pPr indent="0" lvl="0" marL="0" rtl="0" algn="l">
              <a:lnSpc>
                <a:spcPct val="115000"/>
              </a:lnSpc>
              <a:spcBef>
                <a:spcPts val="360"/>
              </a:spcBef>
              <a:spcAft>
                <a:spcPts val="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1d1a4ecf6b_1_10"/>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Conclusion</a:t>
            </a:r>
            <a:endParaRPr/>
          </a:p>
        </p:txBody>
      </p:sp>
      <p:sp>
        <p:nvSpPr>
          <p:cNvPr id="231" name="Google Shape;231;g31d1a4ecf6b_1_10"/>
          <p:cNvSpPr txBox="1"/>
          <p:nvPr>
            <p:ph idx="1" type="body"/>
          </p:nvPr>
        </p:nvSpPr>
        <p:spPr>
          <a:xfrm>
            <a:off x="147975" y="1723050"/>
            <a:ext cx="5379300" cy="30405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Clr>
                <a:schemeClr val="dk1"/>
              </a:buClr>
              <a:buSzPts val="1800"/>
              <a:buChar char="➢"/>
            </a:pPr>
            <a:r>
              <a:rPr lang="en">
                <a:solidFill>
                  <a:schemeClr val="dk1"/>
                </a:solidFill>
              </a:rPr>
              <a:t>Machine learning models predicted mortality risk in HF patients with an average accuracy of 85% (SD 5%).</a:t>
            </a:r>
            <a:endParaRPr>
              <a:solidFill>
                <a:schemeClr val="dk1"/>
              </a:solidFill>
            </a:endParaRPr>
          </a:p>
          <a:p>
            <a:pPr indent="-342900" lvl="0" marL="457200" rtl="0" algn="l">
              <a:lnSpc>
                <a:spcPct val="115000"/>
              </a:lnSpc>
              <a:spcBef>
                <a:spcPts val="360"/>
              </a:spcBef>
              <a:spcAft>
                <a:spcPts val="0"/>
              </a:spcAft>
              <a:buClr>
                <a:schemeClr val="dk1"/>
              </a:buClr>
              <a:buSzPts val="1800"/>
              <a:buChar char="➢"/>
            </a:pPr>
            <a:r>
              <a:rPr lang="en">
                <a:solidFill>
                  <a:schemeClr val="dk1"/>
                </a:solidFill>
              </a:rPr>
              <a:t>Non-parametric models outperformed parametric models, with a lower average test loss of 0.98 (SD 1.66) vs. 2.25 (SD 2.70).</a:t>
            </a:r>
            <a:endParaRPr>
              <a:solidFill>
                <a:schemeClr val="dk1"/>
              </a:solidFill>
            </a:endParaRPr>
          </a:p>
          <a:p>
            <a:pPr indent="-342900" lvl="0" marL="457200" rtl="0" algn="l">
              <a:lnSpc>
                <a:spcPct val="115000"/>
              </a:lnSpc>
              <a:spcBef>
                <a:spcPts val="360"/>
              </a:spcBef>
              <a:spcAft>
                <a:spcPts val="0"/>
              </a:spcAft>
              <a:buClr>
                <a:schemeClr val="dk1"/>
              </a:buClr>
              <a:buSzPts val="1800"/>
              <a:buChar char="➢"/>
            </a:pPr>
            <a:r>
              <a:rPr lang="en">
                <a:solidFill>
                  <a:schemeClr val="dk1"/>
                </a:solidFill>
              </a:rPr>
              <a:t>Augmented models performed better than non-augmented models, with a test loss of 0.99 (SD 1.77) vs. 1.72 (SD 2.31).</a:t>
            </a:r>
            <a:endParaRPr>
              <a:solidFill>
                <a:schemeClr val="dk1"/>
              </a:solidFill>
            </a:endParaRPr>
          </a:p>
          <a:p>
            <a:pPr indent="-342900" lvl="0" marL="457200" rtl="0" algn="l">
              <a:lnSpc>
                <a:spcPct val="115000"/>
              </a:lnSpc>
              <a:spcBef>
                <a:spcPts val="360"/>
              </a:spcBef>
              <a:spcAft>
                <a:spcPts val="0"/>
              </a:spcAft>
              <a:buClr>
                <a:schemeClr val="dk1"/>
              </a:buClr>
              <a:buSzPts val="1800"/>
              <a:buChar char="➢"/>
            </a:pPr>
            <a:r>
              <a:rPr lang="en">
                <a:solidFill>
                  <a:schemeClr val="dk1"/>
                </a:solidFill>
              </a:rPr>
              <a:t>Augmented Gradient Boosting was the top model, with accuracy ≥ 0.85, test loss ~0.27, and &lt;3% difference across training, validation, and test accuracies.</a:t>
            </a:r>
            <a:endParaRPr>
              <a:solidFill>
                <a:schemeClr val="dk1"/>
              </a:solidFill>
            </a:endParaRPr>
          </a:p>
        </p:txBody>
      </p:sp>
      <p:pic>
        <p:nvPicPr>
          <p:cNvPr id="232" name="Google Shape;232;g31d1a4ecf6b_1_10"/>
          <p:cNvPicPr preferRelativeResize="0"/>
          <p:nvPr/>
        </p:nvPicPr>
        <p:blipFill>
          <a:blip r:embed="rId3">
            <a:alphaModFix/>
          </a:blip>
          <a:stretch>
            <a:fillRect/>
          </a:stretch>
        </p:blipFill>
        <p:spPr>
          <a:xfrm>
            <a:off x="5527275" y="2158860"/>
            <a:ext cx="3261276" cy="21688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1d74eb64d9_0_2"/>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Conclusion</a:t>
            </a:r>
            <a:endParaRPr/>
          </a:p>
        </p:txBody>
      </p:sp>
      <p:sp>
        <p:nvSpPr>
          <p:cNvPr id="238" name="Google Shape;238;g31d74eb64d9_0_2"/>
          <p:cNvSpPr txBox="1"/>
          <p:nvPr>
            <p:ph idx="1" type="body"/>
          </p:nvPr>
        </p:nvSpPr>
        <p:spPr>
          <a:xfrm>
            <a:off x="3801800" y="1908750"/>
            <a:ext cx="5379300" cy="3040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t/>
            </a:r>
            <a:endParaRPr>
              <a:solidFill>
                <a:schemeClr val="dk1"/>
              </a:solidFill>
            </a:endParaRPr>
          </a:p>
          <a:p>
            <a:pPr indent="-342900" lvl="0" marL="457200" rtl="0" algn="l">
              <a:lnSpc>
                <a:spcPct val="115000"/>
              </a:lnSpc>
              <a:spcBef>
                <a:spcPts val="360"/>
              </a:spcBef>
              <a:spcAft>
                <a:spcPts val="0"/>
              </a:spcAft>
              <a:buClr>
                <a:schemeClr val="dk1"/>
              </a:buClr>
              <a:buSzPts val="1800"/>
              <a:buChar char="➢"/>
            </a:pPr>
            <a:r>
              <a:rPr b="1" lang="en">
                <a:solidFill>
                  <a:schemeClr val="dk1"/>
                </a:solidFill>
              </a:rPr>
              <a:t>Augmented Data Validity:</a:t>
            </a:r>
            <a:r>
              <a:rPr lang="en">
                <a:solidFill>
                  <a:schemeClr val="dk1"/>
                </a:solidFill>
              </a:rPr>
              <a:t> The GMM-based data augmentation may not fully capture the true distribution, potentially affecting result reliability.</a:t>
            </a:r>
            <a:endParaRPr>
              <a:solidFill>
                <a:schemeClr val="dk1"/>
              </a:solidFill>
            </a:endParaRPr>
          </a:p>
          <a:p>
            <a:pPr indent="-342900" lvl="0" marL="457200" rtl="0" algn="l">
              <a:lnSpc>
                <a:spcPct val="115000"/>
              </a:lnSpc>
              <a:spcBef>
                <a:spcPts val="360"/>
              </a:spcBef>
              <a:spcAft>
                <a:spcPts val="0"/>
              </a:spcAft>
              <a:buClr>
                <a:schemeClr val="dk1"/>
              </a:buClr>
              <a:buSzPts val="1800"/>
              <a:buChar char="➢"/>
            </a:pPr>
            <a:r>
              <a:rPr b="1" lang="en">
                <a:solidFill>
                  <a:schemeClr val="dk1"/>
                </a:solidFill>
              </a:rPr>
              <a:t>Generalization Bias:</a:t>
            </a:r>
            <a:r>
              <a:rPr lang="en">
                <a:solidFill>
                  <a:schemeClr val="dk1"/>
                </a:solidFill>
              </a:rPr>
              <a:t> Limited to two hospitals in Pakistan, with an age bias (40–95 years) and gender imbalance (194 males vs. 105 females), restricting broader applicability.</a:t>
            </a:r>
            <a:endParaRPr>
              <a:solidFill>
                <a:schemeClr val="dk1"/>
              </a:solidFill>
            </a:endParaRPr>
          </a:p>
          <a:p>
            <a:pPr indent="0" lvl="0" marL="457200" rtl="0" algn="l">
              <a:lnSpc>
                <a:spcPct val="115000"/>
              </a:lnSpc>
              <a:spcBef>
                <a:spcPts val="360"/>
              </a:spcBef>
              <a:spcAft>
                <a:spcPts val="0"/>
              </a:spcAft>
              <a:buNone/>
            </a:pPr>
            <a:r>
              <a:t/>
            </a:r>
            <a:endParaRPr>
              <a:solidFill>
                <a:schemeClr val="dk1"/>
              </a:solidFill>
            </a:endParaRPr>
          </a:p>
        </p:txBody>
      </p:sp>
      <p:pic>
        <p:nvPicPr>
          <p:cNvPr id="239" name="Google Shape;239;g31d74eb64d9_0_2"/>
          <p:cNvPicPr preferRelativeResize="0"/>
          <p:nvPr/>
        </p:nvPicPr>
        <p:blipFill>
          <a:blip r:embed="rId3">
            <a:alphaModFix/>
          </a:blip>
          <a:stretch>
            <a:fillRect/>
          </a:stretch>
        </p:blipFill>
        <p:spPr>
          <a:xfrm>
            <a:off x="341900" y="1531312"/>
            <a:ext cx="3459899" cy="3459899"/>
          </a:xfrm>
          <a:prstGeom prst="rect">
            <a:avLst/>
          </a:prstGeom>
          <a:noFill/>
          <a:ln>
            <a:noFill/>
          </a:ln>
        </p:spPr>
      </p:pic>
      <p:sp>
        <p:nvSpPr>
          <p:cNvPr id="240" name="Google Shape;240;g31d74eb64d9_0_2"/>
          <p:cNvSpPr txBox="1"/>
          <p:nvPr>
            <p:ph type="title"/>
          </p:nvPr>
        </p:nvSpPr>
        <p:spPr>
          <a:xfrm>
            <a:off x="4937000" y="1075025"/>
            <a:ext cx="31089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500">
                <a:solidFill>
                  <a:srgbClr val="11305F"/>
                </a:solidFill>
                <a:latin typeface="Merriweather Sans"/>
                <a:ea typeface="Merriweather Sans"/>
                <a:cs typeface="Merriweather Sans"/>
                <a:sym typeface="Merriweather Sans"/>
              </a:rPr>
              <a:t>Potential Biases</a:t>
            </a:r>
            <a:endParaRPr sz="2500">
              <a:solidFill>
                <a:srgbClr val="11305F"/>
              </a:solidFill>
              <a:latin typeface="Merriweather Sans"/>
              <a:ea typeface="Merriweather Sans"/>
              <a:cs typeface="Merriweather Sans"/>
              <a:sym typeface="Merriweather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1d1a4ecf6b_1_79"/>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Conclusion</a:t>
            </a:r>
            <a:endParaRPr/>
          </a:p>
        </p:txBody>
      </p:sp>
      <p:sp>
        <p:nvSpPr>
          <p:cNvPr id="246" name="Google Shape;246;g31d1a4ecf6b_1_79"/>
          <p:cNvSpPr txBox="1"/>
          <p:nvPr>
            <p:ph idx="1" type="body"/>
          </p:nvPr>
        </p:nvSpPr>
        <p:spPr>
          <a:xfrm>
            <a:off x="457200" y="2029500"/>
            <a:ext cx="3804900" cy="1829700"/>
          </a:xfrm>
          <a:prstGeom prst="rect">
            <a:avLst/>
          </a:prstGeom>
          <a:noFill/>
          <a:ln cap="flat" cmpd="sng" w="19050">
            <a:solidFill>
              <a:srgbClr val="11305F"/>
            </a:solidFill>
            <a:prstDash val="solid"/>
            <a:round/>
            <a:headEnd len="sm" w="sm" type="none"/>
            <a:tailEnd len="sm" w="sm" type="none"/>
          </a:ln>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Clr>
                <a:schemeClr val="dk1"/>
              </a:buClr>
              <a:buSzPts val="1800"/>
              <a:buChar char="➢"/>
            </a:pPr>
            <a:r>
              <a:rPr lang="en">
                <a:solidFill>
                  <a:schemeClr val="dk1"/>
                </a:solidFill>
              </a:rPr>
              <a:t>Models </a:t>
            </a:r>
            <a:r>
              <a:rPr b="1" lang="en">
                <a:solidFill>
                  <a:schemeClr val="dk1"/>
                </a:solidFill>
              </a:rPr>
              <a:t>did not exceed 90%</a:t>
            </a:r>
            <a:r>
              <a:rPr lang="en">
                <a:solidFill>
                  <a:schemeClr val="dk1"/>
                </a:solidFill>
              </a:rPr>
              <a:t> accuracy across training, validation, and testing datasets.</a:t>
            </a:r>
            <a:endParaRPr>
              <a:solidFill>
                <a:schemeClr val="dk1"/>
              </a:solidFill>
            </a:endParaRPr>
          </a:p>
          <a:p>
            <a:pPr indent="-342900" lvl="0" marL="457200" rtl="0" algn="l">
              <a:lnSpc>
                <a:spcPct val="115000"/>
              </a:lnSpc>
              <a:spcBef>
                <a:spcPts val="360"/>
              </a:spcBef>
              <a:spcAft>
                <a:spcPts val="0"/>
              </a:spcAft>
              <a:buClr>
                <a:schemeClr val="dk1"/>
              </a:buClr>
              <a:buSzPts val="1800"/>
              <a:buChar char="➢"/>
            </a:pPr>
            <a:r>
              <a:rPr lang="en">
                <a:solidFill>
                  <a:schemeClr val="dk1"/>
                </a:solidFill>
              </a:rPr>
              <a:t>Predictions should </a:t>
            </a:r>
            <a:r>
              <a:rPr b="1" lang="en">
                <a:solidFill>
                  <a:schemeClr val="dk1"/>
                </a:solidFill>
              </a:rPr>
              <a:t>complement</a:t>
            </a:r>
            <a:r>
              <a:rPr lang="en">
                <a:solidFill>
                  <a:schemeClr val="dk1"/>
                </a:solidFill>
              </a:rPr>
              <a:t>, not replace, healthcare professionals' clinical judgment</a:t>
            </a:r>
            <a:endParaRPr>
              <a:solidFill>
                <a:schemeClr val="dk1"/>
              </a:solidFill>
            </a:endParaRPr>
          </a:p>
          <a:p>
            <a:pPr indent="0" lvl="0" marL="457200" rtl="0" algn="l">
              <a:lnSpc>
                <a:spcPct val="115000"/>
              </a:lnSpc>
              <a:spcBef>
                <a:spcPts val="360"/>
              </a:spcBef>
              <a:spcAft>
                <a:spcPts val="0"/>
              </a:spcAft>
              <a:buNone/>
            </a:pPr>
            <a:r>
              <a:t/>
            </a:r>
            <a:endParaRPr>
              <a:solidFill>
                <a:schemeClr val="dk1"/>
              </a:solidFill>
            </a:endParaRPr>
          </a:p>
        </p:txBody>
      </p:sp>
      <p:pic>
        <p:nvPicPr>
          <p:cNvPr id="247" name="Google Shape;247;g31d1a4ecf6b_1_79"/>
          <p:cNvPicPr preferRelativeResize="0"/>
          <p:nvPr/>
        </p:nvPicPr>
        <p:blipFill>
          <a:blip r:embed="rId3">
            <a:alphaModFix/>
          </a:blip>
          <a:stretch>
            <a:fillRect/>
          </a:stretch>
        </p:blipFill>
        <p:spPr>
          <a:xfrm>
            <a:off x="4798675" y="1889150"/>
            <a:ext cx="3617551" cy="2411126"/>
          </a:xfrm>
          <a:prstGeom prst="rect">
            <a:avLst/>
          </a:prstGeom>
          <a:noFill/>
          <a:ln>
            <a:noFill/>
          </a:ln>
        </p:spPr>
      </p:pic>
      <p:sp>
        <p:nvSpPr>
          <p:cNvPr id="248" name="Google Shape;248;g31d1a4ecf6b_1_79"/>
          <p:cNvSpPr txBox="1"/>
          <p:nvPr>
            <p:ph idx="1" type="body"/>
          </p:nvPr>
        </p:nvSpPr>
        <p:spPr>
          <a:xfrm>
            <a:off x="0" y="4730225"/>
            <a:ext cx="9144000" cy="1829700"/>
          </a:xfrm>
          <a:prstGeom prst="rect">
            <a:avLst/>
          </a:prstGeom>
          <a:solidFill>
            <a:srgbClr val="11305F"/>
          </a:solidFill>
          <a:ln cap="flat" cmpd="sng" w="19050">
            <a:solidFill>
              <a:srgbClr val="11305F"/>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en">
                <a:solidFill>
                  <a:schemeClr val="lt1"/>
                </a:solidFill>
              </a:rPr>
              <a:t>Future Work</a:t>
            </a:r>
            <a:r>
              <a:rPr lang="en">
                <a:solidFill>
                  <a:schemeClr val="lt1"/>
                </a:solidFill>
              </a:rPr>
              <a:t>:</a:t>
            </a:r>
            <a:endParaRPr>
              <a:solidFill>
                <a:schemeClr val="lt1"/>
              </a:solidFill>
            </a:endParaRPr>
          </a:p>
          <a:p>
            <a:pPr indent="-342900" lvl="0" marL="457200" rtl="0" algn="l">
              <a:lnSpc>
                <a:spcPct val="115000"/>
              </a:lnSpc>
              <a:spcBef>
                <a:spcPts val="360"/>
              </a:spcBef>
              <a:spcAft>
                <a:spcPts val="0"/>
              </a:spcAft>
              <a:buClr>
                <a:schemeClr val="lt1"/>
              </a:buClr>
              <a:buSzPts val="1800"/>
              <a:buChar char="➢"/>
            </a:pPr>
            <a:r>
              <a:rPr lang="en">
                <a:solidFill>
                  <a:schemeClr val="lt1"/>
                </a:solidFill>
              </a:rPr>
              <a:t>Explore advanced machine learning algorithms beyond DATASCI 207 for improved accuracy.</a:t>
            </a:r>
            <a:endParaRPr>
              <a:solidFill>
                <a:schemeClr val="lt1"/>
              </a:solidFill>
            </a:endParaRPr>
          </a:p>
          <a:p>
            <a:pPr indent="-342900" lvl="0" marL="457200" rtl="0" algn="l">
              <a:lnSpc>
                <a:spcPct val="115000"/>
              </a:lnSpc>
              <a:spcBef>
                <a:spcPts val="360"/>
              </a:spcBef>
              <a:spcAft>
                <a:spcPts val="0"/>
              </a:spcAft>
              <a:buClr>
                <a:schemeClr val="lt1"/>
              </a:buClr>
              <a:buSzPts val="1800"/>
              <a:buChar char="➢"/>
            </a:pPr>
            <a:r>
              <a:rPr lang="en">
                <a:solidFill>
                  <a:schemeClr val="lt1"/>
                </a:solidFill>
              </a:rPr>
              <a:t>Focus on hyperparameter tuning for flexible models like Sequential Neural Networks and Functional API.</a:t>
            </a:r>
            <a:endParaRPr>
              <a:solidFill>
                <a:schemeClr val="lt1"/>
              </a:solidFill>
            </a:endParaRPr>
          </a:p>
          <a:p>
            <a:pPr indent="-342900" lvl="0" marL="457200" rtl="0" algn="l">
              <a:lnSpc>
                <a:spcPct val="115000"/>
              </a:lnSpc>
              <a:spcBef>
                <a:spcPts val="360"/>
              </a:spcBef>
              <a:spcAft>
                <a:spcPts val="0"/>
              </a:spcAft>
              <a:buClr>
                <a:schemeClr val="lt1"/>
              </a:buClr>
              <a:buSzPts val="1800"/>
              <a:buChar char="➢"/>
            </a:pPr>
            <a:r>
              <a:rPr lang="en">
                <a:solidFill>
                  <a:schemeClr val="lt1"/>
                </a:solidFill>
              </a:rPr>
              <a:t>Conduct a deeper bias and fairness analysis.</a:t>
            </a:r>
            <a:endParaRPr>
              <a:solidFill>
                <a:schemeClr val="lt1"/>
              </a:solidFill>
            </a:endParaRPr>
          </a:p>
          <a:p>
            <a:pPr indent="0" lvl="0" marL="457200" rtl="0" algn="l">
              <a:lnSpc>
                <a:spcPct val="115000"/>
              </a:lnSpc>
              <a:spcBef>
                <a:spcPts val="360"/>
              </a:spcBef>
              <a:spcAft>
                <a:spcPts val="0"/>
              </a:spcAft>
              <a:buNone/>
            </a:pPr>
            <a:r>
              <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0f09d250a3_0_30"/>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References</a:t>
            </a:r>
            <a:endParaRPr/>
          </a:p>
        </p:txBody>
      </p:sp>
      <p:sp>
        <p:nvSpPr>
          <p:cNvPr id="254" name="Google Shape;254;g30f09d250a3_0_30"/>
          <p:cNvSpPr txBox="1"/>
          <p:nvPr>
            <p:ph idx="1" type="body"/>
          </p:nvPr>
        </p:nvSpPr>
        <p:spPr>
          <a:xfrm>
            <a:off x="469950" y="1529475"/>
            <a:ext cx="7740600" cy="358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
                <a:solidFill>
                  <a:schemeClr val="dk1"/>
                </a:solidFill>
              </a:rPr>
              <a:t>Data Set Link from UCI ML Repo: </a:t>
            </a:r>
            <a:r>
              <a:rPr lang="en" u="sng">
                <a:solidFill>
                  <a:schemeClr val="hlink"/>
                </a:solidFill>
                <a:hlinkClick r:id="rId3"/>
              </a:rPr>
              <a:t>https://archive.ics.uci.edu/dataset/519/heart+failure+clinical+records</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a:p>
            <a:pPr indent="0" lvl="0" marL="0" rtl="0" algn="l">
              <a:lnSpc>
                <a:spcPct val="100000"/>
              </a:lnSpc>
              <a:spcBef>
                <a:spcPts val="360"/>
              </a:spcBef>
              <a:spcAft>
                <a:spcPts val="0"/>
              </a:spcAft>
              <a:buClr>
                <a:schemeClr val="dk1"/>
              </a:buClr>
              <a:buSzPts val="1100"/>
              <a:buFont typeface="Arial"/>
              <a:buNone/>
            </a:pPr>
            <a:r>
              <a:rPr lang="en">
                <a:solidFill>
                  <a:schemeClr val="dk1"/>
                </a:solidFill>
              </a:rPr>
              <a:t>Davide Chicco, Giuseppe Jurman: "Machine learning can predict survival of patients with heart failure from serum creatinine and ejection fraction alone". BMC Medical Informatics and Decision Making 20, 16 (2020). https://doi.org/10.1186/s12911-020-1023-5</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World Health Organization. (2021, June 11). Cardiovascular diseases (cvds). World Health Organization. </a:t>
            </a:r>
            <a:r>
              <a:rPr lang="en" u="sng">
                <a:solidFill>
                  <a:schemeClr val="hlink"/>
                </a:solidFill>
                <a:hlinkClick r:id="rId4"/>
              </a:rPr>
              <a:t>https://www.who.int/news-room/fact-sheets/detail/cardiovascular-diseases-(cvds)#:~:text=Key%20facts%201%20Cardiovascular%20diseases%20%28CVDs%29%20are%20the,2019%2C%2038%25%20were%20caused%20by%20CVDs.%20More%20items</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Mayo Clinic. (2023, April 20). Heart failure. </a:t>
            </a:r>
            <a:r>
              <a:rPr lang="en" u="sng">
                <a:solidFill>
                  <a:schemeClr val="hlink"/>
                </a:solidFill>
                <a:hlinkClick r:id="rId5"/>
              </a:rPr>
              <a:t>https://www.mayoclinic.org/diseases-conditions/heart-failure/symptoms-causes/syc-20373142</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p:txBody>
      </p:sp>
      <p:sp>
        <p:nvSpPr>
          <p:cNvPr id="255" name="Google Shape;255;g30f09d250a3_0_30"/>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1d6a9341e3_3_0"/>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GitHub Repository</a:t>
            </a:r>
            <a:endParaRPr/>
          </a:p>
        </p:txBody>
      </p:sp>
      <p:sp>
        <p:nvSpPr>
          <p:cNvPr id="261" name="Google Shape;261;g31d6a9341e3_3_0"/>
          <p:cNvSpPr txBox="1"/>
          <p:nvPr>
            <p:ph idx="1" type="body"/>
          </p:nvPr>
        </p:nvSpPr>
        <p:spPr>
          <a:xfrm>
            <a:off x="457200" y="1459225"/>
            <a:ext cx="7740600" cy="45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2200" u="sng">
                <a:solidFill>
                  <a:schemeClr val="hlink"/>
                </a:solidFill>
                <a:hlinkClick r:id="rId3"/>
              </a:rPr>
              <a:t>https://github.com/JasmolSD/207_007_final_project</a:t>
            </a:r>
            <a:endParaRPr sz="2200"/>
          </a:p>
          <a:p>
            <a:pPr indent="0" lvl="0" marL="0" rtl="0" algn="l">
              <a:spcBef>
                <a:spcPts val="360"/>
              </a:spcBef>
              <a:spcAft>
                <a:spcPts val="0"/>
              </a:spcAft>
              <a:buNone/>
            </a:pPr>
            <a:r>
              <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2142d94c47_0_0"/>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Individual Contributions</a:t>
            </a:r>
            <a:endParaRPr/>
          </a:p>
        </p:txBody>
      </p:sp>
      <p:sp>
        <p:nvSpPr>
          <p:cNvPr id="267" name="Google Shape;267;g32142d94c47_0_0"/>
          <p:cNvSpPr txBox="1"/>
          <p:nvPr>
            <p:ph idx="1" type="body"/>
          </p:nvPr>
        </p:nvSpPr>
        <p:spPr>
          <a:xfrm>
            <a:off x="469950" y="1338425"/>
            <a:ext cx="7740600" cy="39486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 sz="1600">
                <a:solidFill>
                  <a:schemeClr val="dk1"/>
                </a:solidFill>
              </a:rPr>
              <a:t>Jasmol Dhesi</a:t>
            </a:r>
            <a:r>
              <a:rPr lang="en" sz="1600">
                <a:solidFill>
                  <a:schemeClr val="dk1"/>
                </a:solidFill>
              </a:rPr>
              <a:t>: K-Means, DBSCAN, Agglomerative Clustering, SVD, PCA</a:t>
            </a:r>
            <a:endParaRPr sz="1600">
              <a:solidFill>
                <a:schemeClr val="dk1"/>
              </a:solidFill>
            </a:endParaRPr>
          </a:p>
          <a:p>
            <a:pPr indent="0" lvl="0" marL="0" rtl="0" algn="l">
              <a:lnSpc>
                <a:spcPct val="150000"/>
              </a:lnSpc>
              <a:spcBef>
                <a:spcPts val="0"/>
              </a:spcBef>
              <a:spcAft>
                <a:spcPts val="0"/>
              </a:spcAft>
              <a:buNone/>
            </a:pPr>
            <a:r>
              <a:rPr b="1" lang="en" sz="1600">
                <a:solidFill>
                  <a:schemeClr val="dk1"/>
                </a:solidFill>
              </a:rPr>
              <a:t>Jason Chang</a:t>
            </a:r>
            <a:r>
              <a:rPr lang="en" sz="1600">
                <a:solidFill>
                  <a:schemeClr val="dk1"/>
                </a:solidFill>
              </a:rPr>
              <a:t>: KNN, Majority Vote, Bagging</a:t>
            </a:r>
            <a:endParaRPr sz="1600">
              <a:solidFill>
                <a:schemeClr val="dk1"/>
              </a:solidFill>
            </a:endParaRPr>
          </a:p>
          <a:p>
            <a:pPr indent="0" lvl="0" marL="0" rtl="0" algn="l">
              <a:lnSpc>
                <a:spcPct val="150000"/>
              </a:lnSpc>
              <a:spcBef>
                <a:spcPts val="0"/>
              </a:spcBef>
              <a:spcAft>
                <a:spcPts val="0"/>
              </a:spcAft>
              <a:buNone/>
            </a:pPr>
            <a:r>
              <a:rPr b="1" lang="en" sz="1600">
                <a:solidFill>
                  <a:schemeClr val="dk1"/>
                </a:solidFill>
              </a:rPr>
              <a:t>Kent Bourgoing:</a:t>
            </a:r>
            <a:r>
              <a:rPr lang="en" sz="1600">
                <a:solidFill>
                  <a:schemeClr val="dk1"/>
                </a:solidFill>
              </a:rPr>
              <a:t> Slides, Functional API Neural Network, AdaBoost, and model result statistics</a:t>
            </a:r>
            <a:endParaRPr sz="1600">
              <a:solidFill>
                <a:schemeClr val="dk1"/>
              </a:solidFill>
            </a:endParaRPr>
          </a:p>
          <a:p>
            <a:pPr indent="0" lvl="0" marL="0" rtl="0" algn="l">
              <a:lnSpc>
                <a:spcPct val="150000"/>
              </a:lnSpc>
              <a:spcBef>
                <a:spcPts val="0"/>
              </a:spcBef>
              <a:spcAft>
                <a:spcPts val="0"/>
              </a:spcAft>
              <a:buNone/>
            </a:pPr>
            <a:r>
              <a:rPr b="1" lang="en" sz="1600">
                <a:solidFill>
                  <a:schemeClr val="dk1"/>
                </a:solidFill>
              </a:rPr>
              <a:t>Sebastian Rosales</a:t>
            </a:r>
            <a:r>
              <a:rPr lang="en" sz="1600">
                <a:solidFill>
                  <a:schemeClr val="dk1"/>
                </a:solidFill>
              </a:rPr>
              <a:t>: Data preprocessing, Data augmentation with Gaussian Mixture Model, Baseline Model, Logistic Regression, Sequential Neural Network, Decision Boundary exploration</a:t>
            </a:r>
            <a:endParaRPr sz="16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sz="1600">
                <a:solidFill>
                  <a:schemeClr val="dk1"/>
                </a:solidFill>
              </a:rPr>
              <a:t>Sergey Nam</a:t>
            </a:r>
            <a:r>
              <a:rPr lang="en" sz="1600">
                <a:solidFill>
                  <a:schemeClr val="dk1"/>
                </a:solidFill>
              </a:rPr>
              <a:t>: Decision Tree, Random Forest, Gradient Descent, Zoom meetings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30f09d250a3_0_13"/>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Motivation (cont.)</a:t>
            </a:r>
            <a:endParaRPr/>
          </a:p>
        </p:txBody>
      </p:sp>
      <p:sp>
        <p:nvSpPr>
          <p:cNvPr id="61" name="Google Shape;61;g30f09d250a3_0_1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2" name="Google Shape;62;g30f09d250a3_0_13"/>
          <p:cNvPicPr preferRelativeResize="0"/>
          <p:nvPr/>
        </p:nvPicPr>
        <p:blipFill rotWithShape="1">
          <a:blip r:embed="rId3">
            <a:alphaModFix/>
          </a:blip>
          <a:srcRect b="0" l="0" r="0" t="0"/>
          <a:stretch/>
        </p:blipFill>
        <p:spPr>
          <a:xfrm>
            <a:off x="211850" y="2275963"/>
            <a:ext cx="3055365" cy="2037901"/>
          </a:xfrm>
          <a:prstGeom prst="rect">
            <a:avLst/>
          </a:prstGeom>
          <a:noFill/>
          <a:ln>
            <a:noFill/>
          </a:ln>
        </p:spPr>
      </p:pic>
      <p:pic>
        <p:nvPicPr>
          <p:cNvPr id="63" name="Google Shape;63;g30f09d250a3_0_13"/>
          <p:cNvPicPr preferRelativeResize="0"/>
          <p:nvPr/>
        </p:nvPicPr>
        <p:blipFill>
          <a:blip r:embed="rId4">
            <a:alphaModFix/>
          </a:blip>
          <a:stretch>
            <a:fillRect/>
          </a:stretch>
        </p:blipFill>
        <p:spPr>
          <a:xfrm>
            <a:off x="5635200" y="66188"/>
            <a:ext cx="2946351" cy="2209775"/>
          </a:xfrm>
          <a:prstGeom prst="rect">
            <a:avLst/>
          </a:prstGeom>
          <a:noFill/>
          <a:ln>
            <a:noFill/>
          </a:ln>
        </p:spPr>
      </p:pic>
      <p:pic>
        <p:nvPicPr>
          <p:cNvPr id="64" name="Google Shape;64;g30f09d250a3_0_13"/>
          <p:cNvPicPr preferRelativeResize="0"/>
          <p:nvPr/>
        </p:nvPicPr>
        <p:blipFill>
          <a:blip r:embed="rId5">
            <a:alphaModFix/>
          </a:blip>
          <a:stretch>
            <a:fillRect/>
          </a:stretch>
        </p:blipFill>
        <p:spPr>
          <a:xfrm>
            <a:off x="5091265" y="2164451"/>
            <a:ext cx="4034207" cy="1821050"/>
          </a:xfrm>
          <a:prstGeom prst="rect">
            <a:avLst/>
          </a:prstGeom>
          <a:noFill/>
          <a:ln>
            <a:noFill/>
          </a:ln>
        </p:spPr>
      </p:pic>
      <p:pic>
        <p:nvPicPr>
          <p:cNvPr id="65" name="Google Shape;65;g30f09d250a3_0_13"/>
          <p:cNvPicPr preferRelativeResize="0"/>
          <p:nvPr/>
        </p:nvPicPr>
        <p:blipFill>
          <a:blip r:embed="rId6">
            <a:alphaModFix/>
          </a:blip>
          <a:stretch>
            <a:fillRect/>
          </a:stretch>
        </p:blipFill>
        <p:spPr>
          <a:xfrm>
            <a:off x="5242675" y="3985489"/>
            <a:ext cx="3572488" cy="2103384"/>
          </a:xfrm>
          <a:prstGeom prst="rect">
            <a:avLst/>
          </a:prstGeom>
          <a:noFill/>
          <a:ln>
            <a:noFill/>
          </a:ln>
        </p:spPr>
      </p:pic>
      <p:sp>
        <p:nvSpPr>
          <p:cNvPr id="66" name="Google Shape;66;g30f09d250a3_0_13"/>
          <p:cNvSpPr/>
          <p:nvPr/>
        </p:nvSpPr>
        <p:spPr>
          <a:xfrm>
            <a:off x="3350625" y="2951650"/>
            <a:ext cx="1445400" cy="4635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30ed78cc839_0_8"/>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Research Question</a:t>
            </a:r>
            <a:endParaRPr/>
          </a:p>
        </p:txBody>
      </p:sp>
      <p:sp>
        <p:nvSpPr>
          <p:cNvPr id="72" name="Google Shape;72;g30ed78cc839_0_8"/>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3" name="Google Shape;73;g30ed78cc839_0_8"/>
          <p:cNvSpPr txBox="1"/>
          <p:nvPr>
            <p:ph idx="1" type="body"/>
          </p:nvPr>
        </p:nvSpPr>
        <p:spPr>
          <a:xfrm>
            <a:off x="-100" y="1254100"/>
            <a:ext cx="9144000" cy="1004700"/>
          </a:xfrm>
          <a:prstGeom prst="rect">
            <a:avLst/>
          </a:prstGeom>
          <a:solidFill>
            <a:srgbClr val="11305F"/>
          </a:solid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 sz="2000">
                <a:solidFill>
                  <a:schemeClr val="lt1"/>
                </a:solidFill>
              </a:rPr>
              <a:t>How accurately can machine learning models predict survival outcomes among heart failure patients based on clinical features extracted from electronic medical records?</a:t>
            </a:r>
            <a:endParaRPr sz="2000">
              <a:solidFill>
                <a:schemeClr val="lt1"/>
              </a:solidFill>
            </a:endParaRPr>
          </a:p>
          <a:p>
            <a:pPr indent="0" lvl="0" marL="0" rtl="0" algn="l">
              <a:lnSpc>
                <a:spcPct val="100000"/>
              </a:lnSpc>
              <a:spcBef>
                <a:spcPts val="360"/>
              </a:spcBef>
              <a:spcAft>
                <a:spcPts val="0"/>
              </a:spcAft>
              <a:buSzPts val="1800"/>
              <a:buNone/>
            </a:pPr>
            <a:r>
              <a:t/>
            </a:r>
            <a:endParaRPr sz="2000">
              <a:solidFill>
                <a:schemeClr val="lt1"/>
              </a:solidFill>
            </a:endParaRPr>
          </a:p>
          <a:p>
            <a:pPr indent="0" lvl="0" marL="457200" rtl="0" algn="l">
              <a:lnSpc>
                <a:spcPct val="100000"/>
              </a:lnSpc>
              <a:spcBef>
                <a:spcPts val="360"/>
              </a:spcBef>
              <a:spcAft>
                <a:spcPts val="0"/>
              </a:spcAft>
              <a:buSzPts val="1800"/>
              <a:buNone/>
            </a:pPr>
            <a:r>
              <a:t/>
            </a:r>
            <a:endParaRPr sz="1900">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p:txBody>
      </p:sp>
      <p:sp>
        <p:nvSpPr>
          <p:cNvPr id="74" name="Google Shape;74;g30ed78cc839_0_8"/>
          <p:cNvSpPr txBox="1"/>
          <p:nvPr>
            <p:ph idx="1" type="body"/>
          </p:nvPr>
        </p:nvSpPr>
        <p:spPr>
          <a:xfrm>
            <a:off x="0" y="2213325"/>
            <a:ext cx="9337200" cy="9258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Clr>
                <a:schemeClr val="dk1"/>
              </a:buClr>
              <a:buSzPts val="2000"/>
              <a:buChar char="➢"/>
            </a:pPr>
            <a:r>
              <a:rPr b="1" lang="en" sz="2000">
                <a:solidFill>
                  <a:schemeClr val="dk1"/>
                </a:solidFill>
              </a:rPr>
              <a:t>Secondary Interest</a:t>
            </a:r>
            <a:r>
              <a:rPr lang="en" sz="2000">
                <a:solidFill>
                  <a:schemeClr val="dk1"/>
                </a:solidFill>
              </a:rPr>
              <a:t>: How does the predictive accuracy of different machine learning algorithms compare in this context?</a:t>
            </a:r>
            <a:endParaRPr sz="2000">
              <a:solidFill>
                <a:schemeClr val="dk1"/>
              </a:solidFill>
            </a:endParaRPr>
          </a:p>
          <a:p>
            <a:pPr indent="0" lvl="0" marL="0" rtl="0" algn="l">
              <a:lnSpc>
                <a:spcPct val="100000"/>
              </a:lnSpc>
              <a:spcBef>
                <a:spcPts val="360"/>
              </a:spcBef>
              <a:spcAft>
                <a:spcPts val="0"/>
              </a:spcAft>
              <a:buSzPts val="1800"/>
              <a:buNone/>
            </a:pPr>
            <a:r>
              <a:t/>
            </a:r>
            <a:endParaRPr sz="2000">
              <a:solidFill>
                <a:schemeClr val="dk1"/>
              </a:solidFill>
            </a:endParaRPr>
          </a:p>
          <a:p>
            <a:pPr indent="0" lvl="0" marL="457200" rtl="0" algn="l">
              <a:lnSpc>
                <a:spcPct val="100000"/>
              </a:lnSpc>
              <a:spcBef>
                <a:spcPts val="360"/>
              </a:spcBef>
              <a:spcAft>
                <a:spcPts val="0"/>
              </a:spcAft>
              <a:buSzPts val="1800"/>
              <a:buNone/>
            </a:pPr>
            <a:r>
              <a:t/>
            </a:r>
            <a:endParaRPr sz="1900">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p:txBody>
      </p:sp>
      <p:pic>
        <p:nvPicPr>
          <p:cNvPr id="75" name="Google Shape;75;g30ed78cc839_0_8"/>
          <p:cNvPicPr preferRelativeResize="0"/>
          <p:nvPr/>
        </p:nvPicPr>
        <p:blipFill rotWithShape="1">
          <a:blip r:embed="rId3">
            <a:alphaModFix/>
          </a:blip>
          <a:srcRect b="23814" l="0" r="0" t="0"/>
          <a:stretch/>
        </p:blipFill>
        <p:spPr>
          <a:xfrm>
            <a:off x="1855900" y="3061875"/>
            <a:ext cx="5171575" cy="262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30ed78cc839_0_19"/>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Dataset Overview</a:t>
            </a:r>
            <a:endParaRPr/>
          </a:p>
        </p:txBody>
      </p:sp>
      <p:sp>
        <p:nvSpPr>
          <p:cNvPr id="81" name="Google Shape;81;g30ed78cc839_0_19"/>
          <p:cNvSpPr txBox="1"/>
          <p:nvPr>
            <p:ph idx="1" type="body"/>
          </p:nvPr>
        </p:nvSpPr>
        <p:spPr>
          <a:xfrm>
            <a:off x="-11875" y="1583150"/>
            <a:ext cx="6055200" cy="41079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chemeClr val="dk1"/>
              </a:buClr>
              <a:buSzPts val="1800"/>
              <a:buChar char="➢"/>
            </a:pPr>
            <a:r>
              <a:rPr b="1" lang="en" sz="1800" u="sng">
                <a:solidFill>
                  <a:schemeClr val="dk1"/>
                </a:solidFill>
              </a:rPr>
              <a:t>Source:</a:t>
            </a:r>
            <a:r>
              <a:rPr lang="en" sz="1800">
                <a:solidFill>
                  <a:schemeClr val="dk1"/>
                </a:solidFill>
              </a:rPr>
              <a:t> 299 heart failure patients, Faisalabad, Pakistan (2015)</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Collected from:</a:t>
            </a:r>
            <a:r>
              <a:rPr b="1" lang="en" sz="1800">
                <a:solidFill>
                  <a:schemeClr val="dk1"/>
                </a:solidFill>
              </a:rPr>
              <a:t> </a:t>
            </a:r>
            <a:r>
              <a:rPr lang="en" sz="1800">
                <a:solidFill>
                  <a:schemeClr val="dk1"/>
                </a:solidFill>
              </a:rPr>
              <a:t>Faisalabad Institute of Cardiology &amp; Allied Hospital</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Features:</a:t>
            </a:r>
            <a:r>
              <a:rPr b="1" lang="en" sz="1800">
                <a:solidFill>
                  <a:schemeClr val="dk1"/>
                </a:solidFill>
              </a:rPr>
              <a:t> </a:t>
            </a:r>
            <a:r>
              <a:rPr lang="en" sz="1800">
                <a:solidFill>
                  <a:schemeClr val="dk1"/>
                </a:solidFill>
              </a:rPr>
              <a:t>13 clinical, demographic, and lifestyle factors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Notable Factors:</a:t>
            </a:r>
            <a:r>
              <a:rPr b="1" lang="en" sz="1800">
                <a:solidFill>
                  <a:schemeClr val="dk1"/>
                </a:solidFill>
              </a:rPr>
              <a:t> </a:t>
            </a:r>
            <a:r>
              <a:rPr lang="en" sz="1800">
                <a:solidFill>
                  <a:schemeClr val="dk1"/>
                </a:solidFill>
              </a:rPr>
              <a:t>Age, sex, ejection fraction, serum creatinine, anemia, diabetes, high blood pressure</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Target:</a:t>
            </a:r>
            <a:r>
              <a:rPr b="1" lang="en" sz="1800">
                <a:solidFill>
                  <a:schemeClr val="dk1"/>
                </a:solidFill>
              </a:rPr>
              <a:t> </a:t>
            </a:r>
            <a:r>
              <a:rPr lang="en" sz="1800">
                <a:solidFill>
                  <a:schemeClr val="dk1"/>
                </a:solidFill>
              </a:rPr>
              <a:t>Survival outcome (died or survived)</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Follow-up period:</a:t>
            </a:r>
            <a:r>
              <a:rPr lang="en" sz="1800">
                <a:solidFill>
                  <a:schemeClr val="dk1"/>
                </a:solidFill>
              </a:rPr>
              <a:t> Average of 130 days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Demographics:</a:t>
            </a:r>
            <a:r>
              <a:rPr lang="en" sz="1800">
                <a:solidFill>
                  <a:schemeClr val="dk1"/>
                </a:solidFill>
              </a:rPr>
              <a:t> 105 women, 194 men, ages 40-95</a:t>
            </a:r>
            <a:endParaRPr sz="1800">
              <a:solidFill>
                <a:schemeClr val="dk1"/>
              </a:solidFill>
            </a:endParaRPr>
          </a:p>
        </p:txBody>
      </p:sp>
      <p:sp>
        <p:nvSpPr>
          <p:cNvPr id="82" name="Google Shape;82;g30ed78cc839_0_1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83" name="Google Shape;83;g30ed78cc839_0_19"/>
          <p:cNvPicPr preferRelativeResize="0"/>
          <p:nvPr/>
        </p:nvPicPr>
        <p:blipFill rotWithShape="1">
          <a:blip r:embed="rId3">
            <a:alphaModFix/>
          </a:blip>
          <a:srcRect b="0" l="0" r="0" t="0"/>
          <a:stretch/>
        </p:blipFill>
        <p:spPr>
          <a:xfrm>
            <a:off x="5967087" y="1094075"/>
            <a:ext cx="766300" cy="766300"/>
          </a:xfrm>
          <a:prstGeom prst="rect">
            <a:avLst/>
          </a:prstGeom>
          <a:noFill/>
          <a:ln>
            <a:noFill/>
          </a:ln>
        </p:spPr>
      </p:pic>
      <p:pic>
        <p:nvPicPr>
          <p:cNvPr id="84" name="Google Shape;84;g30ed78cc839_0_19"/>
          <p:cNvPicPr preferRelativeResize="0"/>
          <p:nvPr/>
        </p:nvPicPr>
        <p:blipFill rotWithShape="1">
          <a:blip r:embed="rId4">
            <a:alphaModFix/>
          </a:blip>
          <a:srcRect b="0" l="0" r="0" t="0"/>
          <a:stretch/>
        </p:blipFill>
        <p:spPr>
          <a:xfrm>
            <a:off x="6043275" y="2213875"/>
            <a:ext cx="2931124" cy="708355"/>
          </a:xfrm>
          <a:prstGeom prst="rect">
            <a:avLst/>
          </a:prstGeom>
          <a:noFill/>
          <a:ln>
            <a:noFill/>
          </a:ln>
        </p:spPr>
      </p:pic>
      <p:pic>
        <p:nvPicPr>
          <p:cNvPr id="85" name="Google Shape;85;g30ed78cc839_0_19"/>
          <p:cNvPicPr preferRelativeResize="0"/>
          <p:nvPr/>
        </p:nvPicPr>
        <p:blipFill rotWithShape="1">
          <a:blip r:embed="rId5">
            <a:alphaModFix/>
          </a:blip>
          <a:srcRect b="0" l="0" r="0" t="0"/>
          <a:stretch/>
        </p:blipFill>
        <p:spPr>
          <a:xfrm>
            <a:off x="6055150" y="3275725"/>
            <a:ext cx="2931125" cy="1007574"/>
          </a:xfrm>
          <a:prstGeom prst="rect">
            <a:avLst/>
          </a:prstGeom>
          <a:noFill/>
          <a:ln>
            <a:noFill/>
          </a:ln>
        </p:spPr>
      </p:pic>
      <p:pic>
        <p:nvPicPr>
          <p:cNvPr id="86" name="Google Shape;86;g30ed78cc839_0_19"/>
          <p:cNvPicPr preferRelativeResize="0"/>
          <p:nvPr/>
        </p:nvPicPr>
        <p:blipFill rotWithShape="1">
          <a:blip r:embed="rId6">
            <a:alphaModFix/>
          </a:blip>
          <a:srcRect b="0" l="0" r="0" t="0"/>
          <a:stretch/>
        </p:blipFill>
        <p:spPr>
          <a:xfrm>
            <a:off x="5850200" y="4474900"/>
            <a:ext cx="3048000" cy="1161134"/>
          </a:xfrm>
          <a:prstGeom prst="rect">
            <a:avLst/>
          </a:prstGeom>
          <a:noFill/>
          <a:ln>
            <a:noFill/>
          </a:ln>
        </p:spPr>
      </p:pic>
      <p:pic>
        <p:nvPicPr>
          <p:cNvPr id="87" name="Google Shape;87;g30ed78cc839_0_19"/>
          <p:cNvPicPr preferRelativeResize="0"/>
          <p:nvPr/>
        </p:nvPicPr>
        <p:blipFill rotWithShape="1">
          <a:blip r:embed="rId7">
            <a:alphaModFix/>
          </a:blip>
          <a:srcRect b="0" l="0" r="0" t="0"/>
          <a:stretch/>
        </p:blipFill>
        <p:spPr>
          <a:xfrm>
            <a:off x="6762302" y="1120313"/>
            <a:ext cx="2223975" cy="6638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30fe586d27f_1_0"/>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Features Of Interest</a:t>
            </a:r>
            <a:endParaRPr/>
          </a:p>
        </p:txBody>
      </p:sp>
      <p:sp>
        <p:nvSpPr>
          <p:cNvPr id="93" name="Google Shape;93;g30fe586d27f_1_0"/>
          <p:cNvSpPr txBox="1"/>
          <p:nvPr>
            <p:ph idx="1" type="body"/>
          </p:nvPr>
        </p:nvSpPr>
        <p:spPr>
          <a:xfrm>
            <a:off x="457200" y="1483525"/>
            <a:ext cx="7740600" cy="32901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360"/>
              </a:spcBef>
              <a:spcAft>
                <a:spcPts val="0"/>
              </a:spcAft>
              <a:buClr>
                <a:schemeClr val="dk1"/>
              </a:buClr>
              <a:buSzPts val="1900"/>
              <a:buChar char="➢"/>
            </a:pPr>
            <a:r>
              <a:rPr b="1" lang="en" sz="1500">
                <a:solidFill>
                  <a:schemeClr val="dk1"/>
                </a:solidFill>
              </a:rPr>
              <a:t>Age</a:t>
            </a:r>
            <a:r>
              <a:rPr lang="en" sz="1500">
                <a:solidFill>
                  <a:schemeClr val="dk1"/>
                </a:solidFill>
              </a:rPr>
              <a:t>: Older age increases risk for cardiovascular events and complicates heart failure management, making it a key mortality predictor.</a:t>
            </a:r>
            <a:endParaRPr sz="15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500">
                <a:solidFill>
                  <a:schemeClr val="dk1"/>
                </a:solidFill>
              </a:rPr>
              <a:t>High Blood Pressure: </a:t>
            </a:r>
            <a:r>
              <a:rPr lang="en" sz="1500">
                <a:solidFill>
                  <a:schemeClr val="dk1"/>
                </a:solidFill>
              </a:rPr>
              <a:t>Elevated blood pressure indicates that the heart is working harder and over long periods of time can lead to chronic heart failure increasing the mortality risk.</a:t>
            </a:r>
            <a:endParaRPr sz="15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500">
                <a:solidFill>
                  <a:schemeClr val="dk1"/>
                </a:solidFill>
              </a:rPr>
              <a:t>Ejection Fraction (EF)</a:t>
            </a:r>
            <a:r>
              <a:rPr lang="en" sz="1500">
                <a:solidFill>
                  <a:schemeClr val="dk1"/>
                </a:solidFill>
              </a:rPr>
              <a:t>: Low EF reflects reduced cardiac efficiency and is strongly linked to heart failure severity, essential for assessing patient prognosis.</a:t>
            </a:r>
            <a:endParaRPr sz="15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500">
                <a:solidFill>
                  <a:schemeClr val="dk1"/>
                </a:solidFill>
              </a:rPr>
              <a:t>Platelets</a:t>
            </a:r>
            <a:r>
              <a:rPr lang="en" sz="1500">
                <a:solidFill>
                  <a:schemeClr val="dk1"/>
                </a:solidFill>
              </a:rPr>
              <a:t>: Abnormal platelet levels can indicate cardiovascular complications like thrombosis, impacting survival rates in heart failure.</a:t>
            </a:r>
            <a:endParaRPr sz="15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500">
                <a:solidFill>
                  <a:schemeClr val="dk1"/>
                </a:solidFill>
              </a:rPr>
              <a:t>Serum Creatinine</a:t>
            </a:r>
            <a:r>
              <a:rPr lang="en" sz="1500">
                <a:solidFill>
                  <a:schemeClr val="dk1"/>
                </a:solidFill>
              </a:rPr>
              <a:t>: Elevated levels indicate impaired kidney function, which is closely linked to poor outcomes in heart failure patients.</a:t>
            </a:r>
            <a:endParaRPr sz="15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500">
                <a:solidFill>
                  <a:schemeClr val="dk1"/>
                </a:solidFill>
              </a:rPr>
              <a:t>Serum Sodium</a:t>
            </a:r>
            <a:r>
              <a:rPr lang="en" sz="1500">
                <a:solidFill>
                  <a:schemeClr val="dk1"/>
                </a:solidFill>
              </a:rPr>
              <a:t>: Low sodium (hyponatremia) often marks fluid imbalance and disease severity, impacting mortality risk.</a:t>
            </a:r>
            <a:endParaRPr sz="15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500">
                <a:solidFill>
                  <a:schemeClr val="dk1"/>
                </a:solidFill>
              </a:rPr>
              <a:t>Time (Follow-Up Period in Days)</a:t>
            </a:r>
            <a:r>
              <a:rPr lang="en" sz="1500">
                <a:solidFill>
                  <a:schemeClr val="dk1"/>
                </a:solidFill>
              </a:rPr>
              <a:t>: Represents patient monitoring follow-up period, helping assess disease progression and survival trends over time.</a:t>
            </a:r>
            <a:endParaRPr sz="15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1d1a4ecf6b_3_11"/>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Data Preprocessing and Augmentation</a:t>
            </a:r>
            <a:endParaRPr/>
          </a:p>
        </p:txBody>
      </p:sp>
      <p:sp>
        <p:nvSpPr>
          <p:cNvPr id="99" name="Google Shape;99;g31d1a4ecf6b_3_11"/>
          <p:cNvSpPr txBox="1"/>
          <p:nvPr>
            <p:ph idx="1" type="body"/>
          </p:nvPr>
        </p:nvSpPr>
        <p:spPr>
          <a:xfrm>
            <a:off x="469950" y="1400400"/>
            <a:ext cx="7740600" cy="4057200"/>
          </a:xfrm>
          <a:prstGeom prst="rect">
            <a:avLst/>
          </a:prstGeom>
        </p:spPr>
        <p:txBody>
          <a:bodyPr anchorCtr="0" anchor="t" bIns="45700" lIns="91425" spcFirstLastPara="1" rIns="91425" wrap="square" tIns="45700">
            <a:noAutofit/>
          </a:bodyPr>
          <a:lstStyle/>
          <a:p>
            <a:pPr indent="-349250" lvl="0" marL="457200" rtl="0" algn="l">
              <a:spcBef>
                <a:spcPts val="360"/>
              </a:spcBef>
              <a:spcAft>
                <a:spcPts val="0"/>
              </a:spcAft>
              <a:buClr>
                <a:schemeClr val="dk1"/>
              </a:buClr>
              <a:buSzPts val="1900"/>
              <a:buChar char="➢"/>
            </a:pPr>
            <a:r>
              <a:rPr b="1" lang="en" sz="1500">
                <a:solidFill>
                  <a:schemeClr val="dk1"/>
                </a:solidFill>
              </a:rPr>
              <a:t>No major data quality issues:</a:t>
            </a:r>
            <a:endParaRPr b="1" sz="1500">
              <a:solidFill>
                <a:schemeClr val="dk1"/>
              </a:solidFill>
            </a:endParaRPr>
          </a:p>
          <a:p>
            <a:pPr indent="-349250" lvl="1" marL="914400" rtl="0" algn="l">
              <a:spcBef>
                <a:spcPts val="0"/>
              </a:spcBef>
              <a:spcAft>
                <a:spcPts val="0"/>
              </a:spcAft>
              <a:buClr>
                <a:schemeClr val="dk1"/>
              </a:buClr>
              <a:buSzPts val="1900"/>
              <a:buChar char="○"/>
            </a:pPr>
            <a:r>
              <a:rPr lang="en" sz="1500">
                <a:solidFill>
                  <a:schemeClr val="dk1"/>
                </a:solidFill>
              </a:rPr>
              <a:t>No null values</a:t>
            </a:r>
            <a:endParaRPr sz="1500">
              <a:solidFill>
                <a:schemeClr val="dk1"/>
              </a:solidFill>
            </a:endParaRPr>
          </a:p>
          <a:p>
            <a:pPr indent="-349250" lvl="1" marL="914400" rtl="0" algn="l">
              <a:spcBef>
                <a:spcPts val="0"/>
              </a:spcBef>
              <a:spcAft>
                <a:spcPts val="0"/>
              </a:spcAft>
              <a:buClr>
                <a:schemeClr val="dk1"/>
              </a:buClr>
              <a:buSzPts val="1900"/>
              <a:buChar char="○"/>
            </a:pPr>
            <a:r>
              <a:rPr lang="en" sz="1500">
                <a:solidFill>
                  <a:schemeClr val="dk1"/>
                </a:solidFill>
              </a:rPr>
              <a:t>No duplicate records</a:t>
            </a:r>
            <a:endParaRPr sz="1500">
              <a:solidFill>
                <a:schemeClr val="dk1"/>
              </a:solidFill>
            </a:endParaRPr>
          </a:p>
          <a:p>
            <a:pPr indent="-349250" lvl="1" marL="914400" rtl="0" algn="l">
              <a:spcBef>
                <a:spcPts val="0"/>
              </a:spcBef>
              <a:spcAft>
                <a:spcPts val="0"/>
              </a:spcAft>
              <a:buClr>
                <a:schemeClr val="dk1"/>
              </a:buClr>
              <a:buSzPts val="1900"/>
              <a:buChar char="○"/>
            </a:pPr>
            <a:r>
              <a:rPr lang="en" sz="1500">
                <a:solidFill>
                  <a:schemeClr val="dk1"/>
                </a:solidFill>
              </a:rPr>
              <a:t>No data type issues</a:t>
            </a:r>
            <a:endParaRPr sz="1500">
              <a:solidFill>
                <a:schemeClr val="dk1"/>
              </a:solidFill>
            </a:endParaRPr>
          </a:p>
          <a:p>
            <a:pPr indent="-349250" lvl="0" marL="457200" rtl="0" algn="l">
              <a:spcBef>
                <a:spcPts val="0"/>
              </a:spcBef>
              <a:spcAft>
                <a:spcPts val="0"/>
              </a:spcAft>
              <a:buClr>
                <a:schemeClr val="dk1"/>
              </a:buClr>
              <a:buSzPts val="1900"/>
              <a:buChar char="➢"/>
            </a:pPr>
            <a:r>
              <a:rPr b="1" lang="en" sz="1500">
                <a:solidFill>
                  <a:schemeClr val="dk1"/>
                </a:solidFill>
              </a:rPr>
              <a:t>Preprocessing:</a:t>
            </a:r>
            <a:endParaRPr b="1" sz="1500">
              <a:solidFill>
                <a:schemeClr val="dk1"/>
              </a:solidFill>
            </a:endParaRPr>
          </a:p>
          <a:p>
            <a:pPr indent="-349250" lvl="1" marL="914400" rtl="0" algn="l">
              <a:spcBef>
                <a:spcPts val="0"/>
              </a:spcBef>
              <a:spcAft>
                <a:spcPts val="0"/>
              </a:spcAft>
              <a:buClr>
                <a:schemeClr val="dk1"/>
              </a:buClr>
              <a:buSzPts val="1900"/>
              <a:buChar char="○"/>
            </a:pPr>
            <a:r>
              <a:rPr lang="en" sz="1500">
                <a:solidFill>
                  <a:schemeClr val="dk1"/>
                </a:solidFill>
              </a:rPr>
              <a:t>Shuffling records</a:t>
            </a:r>
            <a:endParaRPr sz="1500">
              <a:solidFill>
                <a:schemeClr val="dk1"/>
              </a:solidFill>
            </a:endParaRPr>
          </a:p>
          <a:p>
            <a:pPr indent="-349250" lvl="1" marL="914400" rtl="0" algn="l">
              <a:spcBef>
                <a:spcPts val="0"/>
              </a:spcBef>
              <a:spcAft>
                <a:spcPts val="0"/>
              </a:spcAft>
              <a:buClr>
                <a:schemeClr val="dk1"/>
              </a:buClr>
              <a:buSzPts val="1900"/>
              <a:buChar char="○"/>
            </a:pPr>
            <a:r>
              <a:rPr lang="en" sz="1500">
                <a:solidFill>
                  <a:schemeClr val="dk1"/>
                </a:solidFill>
              </a:rPr>
              <a:t>Split data using a 60/20/20 train test and validation split</a:t>
            </a:r>
            <a:endParaRPr sz="1500">
              <a:solidFill>
                <a:schemeClr val="dk1"/>
              </a:solidFill>
            </a:endParaRPr>
          </a:p>
          <a:p>
            <a:pPr indent="-349250" lvl="1" marL="914400" rtl="0" algn="l">
              <a:spcBef>
                <a:spcPts val="0"/>
              </a:spcBef>
              <a:spcAft>
                <a:spcPts val="0"/>
              </a:spcAft>
              <a:buClr>
                <a:schemeClr val="dk1"/>
              </a:buClr>
              <a:buSzPts val="1900"/>
              <a:buChar char="○"/>
            </a:pPr>
            <a:r>
              <a:rPr lang="en" sz="1500">
                <a:solidFill>
                  <a:schemeClr val="dk1"/>
                </a:solidFill>
              </a:rPr>
              <a:t>Standardize data using the training dataset</a:t>
            </a:r>
            <a:endParaRPr sz="1500">
              <a:solidFill>
                <a:schemeClr val="dk1"/>
              </a:solidFill>
            </a:endParaRPr>
          </a:p>
          <a:p>
            <a:pPr indent="-349250" lvl="0" marL="457200" rtl="0" algn="l">
              <a:spcBef>
                <a:spcPts val="0"/>
              </a:spcBef>
              <a:spcAft>
                <a:spcPts val="0"/>
              </a:spcAft>
              <a:buClr>
                <a:schemeClr val="dk1"/>
              </a:buClr>
              <a:buSzPts val="1900"/>
              <a:buChar char="➢"/>
            </a:pPr>
            <a:r>
              <a:rPr b="1" lang="en" sz="1500">
                <a:solidFill>
                  <a:schemeClr val="dk1"/>
                </a:solidFill>
              </a:rPr>
              <a:t>Augmentation:</a:t>
            </a:r>
            <a:endParaRPr b="1" sz="1500">
              <a:solidFill>
                <a:schemeClr val="dk1"/>
              </a:solidFill>
            </a:endParaRPr>
          </a:p>
          <a:p>
            <a:pPr indent="-349250" lvl="1" marL="914400" rtl="0" algn="l">
              <a:spcBef>
                <a:spcPts val="0"/>
              </a:spcBef>
              <a:spcAft>
                <a:spcPts val="0"/>
              </a:spcAft>
              <a:buClr>
                <a:schemeClr val="dk1"/>
              </a:buClr>
              <a:buSzPts val="1900"/>
              <a:buChar char="○"/>
            </a:pPr>
            <a:r>
              <a:rPr lang="en" sz="1500">
                <a:solidFill>
                  <a:schemeClr val="dk1"/>
                </a:solidFill>
              </a:rPr>
              <a:t>Use Bayesian Information Cri</a:t>
            </a:r>
            <a:r>
              <a:rPr lang="en" sz="1500">
                <a:solidFill>
                  <a:schemeClr val="dk1"/>
                </a:solidFill>
              </a:rPr>
              <a:t>terion (BIC) to fit a </a:t>
            </a:r>
            <a:r>
              <a:rPr lang="en" sz="1500">
                <a:solidFill>
                  <a:schemeClr val="dk1"/>
                </a:solidFill>
              </a:rPr>
              <a:t>Gaussian</a:t>
            </a:r>
            <a:r>
              <a:rPr lang="en" sz="1500">
                <a:solidFill>
                  <a:schemeClr val="dk1"/>
                </a:solidFill>
              </a:rPr>
              <a:t> Mixture Model (GMM) with the most </a:t>
            </a:r>
            <a:r>
              <a:rPr lang="en" sz="1500">
                <a:solidFill>
                  <a:schemeClr val="dk1"/>
                </a:solidFill>
              </a:rPr>
              <a:t>optimal</a:t>
            </a:r>
            <a:r>
              <a:rPr lang="en" sz="1500">
                <a:solidFill>
                  <a:schemeClr val="dk1"/>
                </a:solidFill>
              </a:rPr>
              <a:t> amount of clusters</a:t>
            </a:r>
            <a:endParaRPr sz="1500">
              <a:solidFill>
                <a:schemeClr val="dk1"/>
              </a:solidFill>
            </a:endParaRPr>
          </a:p>
          <a:p>
            <a:pPr indent="-349250" lvl="1" marL="914400" rtl="0" algn="l">
              <a:spcBef>
                <a:spcPts val="0"/>
              </a:spcBef>
              <a:spcAft>
                <a:spcPts val="0"/>
              </a:spcAft>
              <a:buClr>
                <a:schemeClr val="dk1"/>
              </a:buClr>
              <a:buSzPts val="1900"/>
              <a:buChar char="○"/>
            </a:pPr>
            <a:r>
              <a:rPr lang="en" sz="1500">
                <a:solidFill>
                  <a:schemeClr val="dk1"/>
                </a:solidFill>
              </a:rPr>
              <a:t>Generate 5000 samples from the GMM to augment dataset from 299 to 5299 records</a:t>
            </a:r>
            <a:endParaRPr sz="1500">
              <a:solidFill>
                <a:schemeClr val="dk1"/>
              </a:solidFill>
            </a:endParaRPr>
          </a:p>
          <a:p>
            <a:pPr indent="-349250" lvl="1" marL="914400" rtl="0" algn="l">
              <a:spcBef>
                <a:spcPts val="0"/>
              </a:spcBef>
              <a:spcAft>
                <a:spcPts val="0"/>
              </a:spcAft>
              <a:buClr>
                <a:schemeClr val="dk1"/>
              </a:buClr>
              <a:buSzPts val="1900"/>
              <a:buChar char="○"/>
            </a:pPr>
            <a:r>
              <a:rPr lang="en" sz="1500">
                <a:solidFill>
                  <a:schemeClr val="dk1"/>
                </a:solidFill>
              </a:rPr>
              <a:t>Clean up binary data columns and standardize samples with original training dataset</a:t>
            </a:r>
            <a:endParaRPr sz="15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0f11e9f995_0_33"/>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Project Plan</a:t>
            </a:r>
            <a:endParaRPr/>
          </a:p>
        </p:txBody>
      </p:sp>
      <p:sp>
        <p:nvSpPr>
          <p:cNvPr id="105" name="Google Shape;105;g30f11e9f995_0_3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06" name="Google Shape;106;g30f11e9f995_0_33"/>
          <p:cNvSpPr txBox="1"/>
          <p:nvPr>
            <p:ph idx="1" type="body"/>
          </p:nvPr>
        </p:nvSpPr>
        <p:spPr>
          <a:xfrm>
            <a:off x="3572075" y="716650"/>
            <a:ext cx="1785000" cy="339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lnSpc>
                <a:spcPct val="100000"/>
              </a:lnSpc>
              <a:spcBef>
                <a:spcPts val="360"/>
              </a:spcBef>
              <a:spcAft>
                <a:spcPts val="0"/>
              </a:spcAft>
              <a:buSzPts val="1800"/>
              <a:buNone/>
            </a:pPr>
            <a:r>
              <a:rPr b="1" lang="en">
                <a:solidFill>
                  <a:schemeClr val="lt1"/>
                </a:solidFill>
              </a:rPr>
              <a:t>Baseline Model</a:t>
            </a:r>
            <a:endParaRPr b="1">
              <a:solidFill>
                <a:schemeClr val="lt1"/>
              </a:solidFill>
            </a:endParaRPr>
          </a:p>
          <a:p>
            <a:pPr indent="0" lvl="0" marL="0" rtl="0" algn="ctr">
              <a:lnSpc>
                <a:spcPct val="100000"/>
              </a:lnSpc>
              <a:spcBef>
                <a:spcPts val="360"/>
              </a:spcBef>
              <a:spcAft>
                <a:spcPts val="0"/>
              </a:spcAft>
              <a:buSzPts val="1800"/>
              <a:buNone/>
            </a:pPr>
            <a:r>
              <a:t/>
            </a:r>
            <a:endParaRPr>
              <a:solidFill>
                <a:schemeClr val="lt1"/>
              </a:solidFill>
            </a:endParaRPr>
          </a:p>
          <a:p>
            <a:pPr indent="0" lvl="0" marL="0" rtl="0" algn="l">
              <a:lnSpc>
                <a:spcPct val="100000"/>
              </a:lnSpc>
              <a:spcBef>
                <a:spcPts val="360"/>
              </a:spcBef>
              <a:spcAft>
                <a:spcPts val="0"/>
              </a:spcAft>
              <a:buSzPts val="1800"/>
              <a:buNone/>
            </a:pPr>
            <a:r>
              <a:t/>
            </a:r>
            <a:endParaRPr>
              <a:solidFill>
                <a:schemeClr val="lt1"/>
              </a:solidFill>
            </a:endParaRPr>
          </a:p>
        </p:txBody>
      </p:sp>
      <p:sp>
        <p:nvSpPr>
          <p:cNvPr id="107" name="Google Shape;107;g30f11e9f995_0_33"/>
          <p:cNvSpPr txBox="1"/>
          <p:nvPr>
            <p:ph idx="1" type="body"/>
          </p:nvPr>
        </p:nvSpPr>
        <p:spPr>
          <a:xfrm>
            <a:off x="2109375" y="3623400"/>
            <a:ext cx="2890200" cy="2059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
                <a:solidFill>
                  <a:schemeClr val="dk1"/>
                </a:solidFill>
              </a:rPr>
              <a:t>- K-Nearest Neighbors (KNN)</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Decision Tree</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Majority Vote (Ensemble)</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Random Forest</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Bagging</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Gradient Boosting</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Adaptive Boosting (AdaBoost)</a:t>
            </a:r>
            <a:endParaRPr>
              <a:solidFill>
                <a:schemeClr val="dk1"/>
              </a:solidFill>
            </a:endParaRPr>
          </a:p>
        </p:txBody>
      </p:sp>
      <p:sp>
        <p:nvSpPr>
          <p:cNvPr id="108" name="Google Shape;108;g30f11e9f995_0_33"/>
          <p:cNvSpPr/>
          <p:nvPr/>
        </p:nvSpPr>
        <p:spPr>
          <a:xfrm>
            <a:off x="5299775" y="748600"/>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Sans"/>
              <a:ea typeface="Merriweather Sans"/>
              <a:cs typeface="Merriweather Sans"/>
              <a:sym typeface="Merriweather Sans"/>
            </a:endParaRPr>
          </a:p>
        </p:txBody>
      </p:sp>
      <p:sp>
        <p:nvSpPr>
          <p:cNvPr id="109" name="Google Shape;109;g30f11e9f995_0_33"/>
          <p:cNvSpPr txBox="1"/>
          <p:nvPr>
            <p:ph idx="1" type="body"/>
          </p:nvPr>
        </p:nvSpPr>
        <p:spPr>
          <a:xfrm>
            <a:off x="5931525" y="716650"/>
            <a:ext cx="2121300" cy="339000"/>
          </a:xfrm>
          <a:prstGeom prst="rect">
            <a:avLst/>
          </a:prstGeom>
          <a:noFill/>
          <a:ln cap="flat" cmpd="sng" w="28575">
            <a:solidFill>
              <a:srgbClr val="11305F"/>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
                <a:solidFill>
                  <a:schemeClr val="dk1"/>
                </a:solidFill>
              </a:rPr>
              <a:t>Majority Classification</a:t>
            </a:r>
            <a:endParaRPr>
              <a:solidFill>
                <a:schemeClr val="dk1"/>
              </a:solidFill>
            </a:endParaRPr>
          </a:p>
          <a:p>
            <a:pPr indent="0" lvl="0" marL="0" rtl="0" algn="l">
              <a:lnSpc>
                <a:spcPct val="100000"/>
              </a:lnSpc>
              <a:spcBef>
                <a:spcPts val="360"/>
              </a:spcBef>
              <a:spcAft>
                <a:spcPts val="0"/>
              </a:spcAft>
              <a:buSzPts val="1800"/>
              <a:buNone/>
            </a:pPr>
            <a:r>
              <a:t/>
            </a:r>
            <a:endParaRPr>
              <a:solidFill>
                <a:schemeClr val="dk1"/>
              </a:solidFill>
            </a:endParaRPr>
          </a:p>
        </p:txBody>
      </p:sp>
      <p:sp>
        <p:nvSpPr>
          <p:cNvPr id="110" name="Google Shape;110;g30f11e9f995_0_33"/>
          <p:cNvSpPr txBox="1"/>
          <p:nvPr>
            <p:ph idx="1" type="body"/>
          </p:nvPr>
        </p:nvSpPr>
        <p:spPr>
          <a:xfrm>
            <a:off x="251325" y="3623400"/>
            <a:ext cx="2046600" cy="85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
                <a:solidFill>
                  <a:schemeClr val="dk1"/>
                </a:solidFill>
              </a:rPr>
              <a:t>- Logistic Regression</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Neural Network</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Functional API</a:t>
            </a:r>
            <a:endParaRPr>
              <a:solidFill>
                <a:schemeClr val="dk1"/>
              </a:solidFill>
            </a:endParaRPr>
          </a:p>
          <a:p>
            <a:pPr indent="0" lvl="0" marL="0" rtl="0" algn="ctr">
              <a:lnSpc>
                <a:spcPct val="100000"/>
              </a:lnSpc>
              <a:spcBef>
                <a:spcPts val="360"/>
              </a:spcBef>
              <a:spcAft>
                <a:spcPts val="0"/>
              </a:spcAft>
              <a:buSzPts val="1800"/>
              <a:buNone/>
            </a:pPr>
            <a:r>
              <a:t/>
            </a:r>
            <a:endParaRPr>
              <a:solidFill>
                <a:schemeClr val="dk1"/>
              </a:solidFill>
            </a:endParaRPr>
          </a:p>
        </p:txBody>
      </p:sp>
      <p:sp>
        <p:nvSpPr>
          <p:cNvPr id="111" name="Google Shape;111;g30f11e9f995_0_33"/>
          <p:cNvSpPr txBox="1"/>
          <p:nvPr>
            <p:ph idx="1" type="body"/>
          </p:nvPr>
        </p:nvSpPr>
        <p:spPr>
          <a:xfrm>
            <a:off x="425450" y="1611625"/>
            <a:ext cx="3979200" cy="339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lnSpc>
                <a:spcPct val="100000"/>
              </a:lnSpc>
              <a:spcBef>
                <a:spcPts val="360"/>
              </a:spcBef>
              <a:spcAft>
                <a:spcPts val="0"/>
              </a:spcAft>
              <a:buSzPts val="1800"/>
              <a:buNone/>
            </a:pPr>
            <a:r>
              <a:rPr b="1" lang="en">
                <a:solidFill>
                  <a:schemeClr val="lt1"/>
                </a:solidFill>
              </a:rPr>
              <a:t>Supervised ML Models</a:t>
            </a:r>
            <a:endParaRPr b="1">
              <a:solidFill>
                <a:schemeClr val="lt1"/>
              </a:solidFill>
            </a:endParaRPr>
          </a:p>
          <a:p>
            <a:pPr indent="0" lvl="0" marL="0" rtl="0" algn="ctr">
              <a:lnSpc>
                <a:spcPct val="100000"/>
              </a:lnSpc>
              <a:spcBef>
                <a:spcPts val="360"/>
              </a:spcBef>
              <a:spcAft>
                <a:spcPts val="0"/>
              </a:spcAft>
              <a:buSzPts val="1800"/>
              <a:buNone/>
            </a:pPr>
            <a:r>
              <a:t/>
            </a:r>
            <a:endParaRPr>
              <a:solidFill>
                <a:schemeClr val="lt1"/>
              </a:solidFill>
            </a:endParaRPr>
          </a:p>
          <a:p>
            <a:pPr indent="0" lvl="0" marL="0" rtl="0" algn="l">
              <a:lnSpc>
                <a:spcPct val="100000"/>
              </a:lnSpc>
              <a:spcBef>
                <a:spcPts val="360"/>
              </a:spcBef>
              <a:spcAft>
                <a:spcPts val="0"/>
              </a:spcAft>
              <a:buSzPts val="1800"/>
              <a:buNone/>
            </a:pPr>
            <a:r>
              <a:t/>
            </a:r>
            <a:endParaRPr>
              <a:solidFill>
                <a:schemeClr val="lt1"/>
              </a:solidFill>
            </a:endParaRPr>
          </a:p>
        </p:txBody>
      </p:sp>
      <p:sp>
        <p:nvSpPr>
          <p:cNvPr id="112" name="Google Shape;112;g30f11e9f995_0_33"/>
          <p:cNvSpPr txBox="1"/>
          <p:nvPr>
            <p:ph idx="1" type="body"/>
          </p:nvPr>
        </p:nvSpPr>
        <p:spPr>
          <a:xfrm>
            <a:off x="5147375" y="1611625"/>
            <a:ext cx="3718500" cy="339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lnSpc>
                <a:spcPct val="100000"/>
              </a:lnSpc>
              <a:spcBef>
                <a:spcPts val="360"/>
              </a:spcBef>
              <a:spcAft>
                <a:spcPts val="0"/>
              </a:spcAft>
              <a:buSzPts val="1800"/>
              <a:buNone/>
            </a:pPr>
            <a:r>
              <a:rPr b="1" lang="en">
                <a:solidFill>
                  <a:schemeClr val="lt1"/>
                </a:solidFill>
              </a:rPr>
              <a:t>Unsupervised ML Models</a:t>
            </a:r>
            <a:endParaRPr b="1">
              <a:solidFill>
                <a:schemeClr val="lt1"/>
              </a:solidFill>
            </a:endParaRPr>
          </a:p>
          <a:p>
            <a:pPr indent="0" lvl="0" marL="0" rtl="0" algn="ctr">
              <a:lnSpc>
                <a:spcPct val="100000"/>
              </a:lnSpc>
              <a:spcBef>
                <a:spcPts val="360"/>
              </a:spcBef>
              <a:spcAft>
                <a:spcPts val="0"/>
              </a:spcAft>
              <a:buSzPts val="1800"/>
              <a:buNone/>
            </a:pPr>
            <a:r>
              <a:t/>
            </a:r>
            <a:endParaRPr>
              <a:solidFill>
                <a:schemeClr val="lt1"/>
              </a:solidFill>
            </a:endParaRPr>
          </a:p>
          <a:p>
            <a:pPr indent="0" lvl="0" marL="0" rtl="0" algn="l">
              <a:lnSpc>
                <a:spcPct val="100000"/>
              </a:lnSpc>
              <a:spcBef>
                <a:spcPts val="360"/>
              </a:spcBef>
              <a:spcAft>
                <a:spcPts val="0"/>
              </a:spcAft>
              <a:buSzPts val="1800"/>
              <a:buNone/>
            </a:pPr>
            <a:r>
              <a:t/>
            </a:r>
            <a:endParaRPr>
              <a:solidFill>
                <a:schemeClr val="lt1"/>
              </a:solidFill>
            </a:endParaRPr>
          </a:p>
        </p:txBody>
      </p:sp>
      <p:sp>
        <p:nvSpPr>
          <p:cNvPr id="113" name="Google Shape;113;g30f11e9f995_0_33"/>
          <p:cNvSpPr/>
          <p:nvPr/>
        </p:nvSpPr>
        <p:spPr>
          <a:xfrm rot="5400000">
            <a:off x="960675" y="2102075"/>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Sans"/>
              <a:ea typeface="Merriweather Sans"/>
              <a:cs typeface="Merriweather Sans"/>
              <a:sym typeface="Merriweather Sans"/>
            </a:endParaRPr>
          </a:p>
        </p:txBody>
      </p:sp>
      <p:sp>
        <p:nvSpPr>
          <p:cNvPr id="114" name="Google Shape;114;g30f11e9f995_0_33"/>
          <p:cNvSpPr/>
          <p:nvPr/>
        </p:nvSpPr>
        <p:spPr>
          <a:xfrm rot="5400000">
            <a:off x="960675" y="3178038"/>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Sans"/>
              <a:ea typeface="Merriweather Sans"/>
              <a:cs typeface="Merriweather Sans"/>
              <a:sym typeface="Merriweather Sans"/>
            </a:endParaRPr>
          </a:p>
        </p:txBody>
      </p:sp>
      <p:sp>
        <p:nvSpPr>
          <p:cNvPr id="115" name="Google Shape;115;g30f11e9f995_0_33"/>
          <p:cNvSpPr/>
          <p:nvPr/>
        </p:nvSpPr>
        <p:spPr>
          <a:xfrm rot="5400000">
            <a:off x="3254275" y="2102075"/>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Sans"/>
              <a:ea typeface="Merriweather Sans"/>
              <a:cs typeface="Merriweather Sans"/>
              <a:sym typeface="Merriweather Sans"/>
            </a:endParaRPr>
          </a:p>
        </p:txBody>
      </p:sp>
      <p:sp>
        <p:nvSpPr>
          <p:cNvPr id="116" name="Google Shape;116;g30f11e9f995_0_33"/>
          <p:cNvSpPr txBox="1"/>
          <p:nvPr>
            <p:ph idx="1" type="body"/>
          </p:nvPr>
        </p:nvSpPr>
        <p:spPr>
          <a:xfrm>
            <a:off x="2719525" y="2547425"/>
            <a:ext cx="1685100" cy="525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lnSpc>
                <a:spcPct val="100000"/>
              </a:lnSpc>
              <a:spcBef>
                <a:spcPts val="360"/>
              </a:spcBef>
              <a:spcAft>
                <a:spcPts val="0"/>
              </a:spcAft>
              <a:buSzPts val="1800"/>
              <a:buNone/>
            </a:pPr>
            <a:r>
              <a:rPr b="1" lang="en">
                <a:solidFill>
                  <a:schemeClr val="lt1"/>
                </a:solidFill>
              </a:rPr>
              <a:t>Non-Parametric ML Models</a:t>
            </a:r>
            <a:endParaRPr b="1">
              <a:solidFill>
                <a:schemeClr val="lt1"/>
              </a:solidFill>
            </a:endParaRPr>
          </a:p>
          <a:p>
            <a:pPr indent="0" lvl="0" marL="0" rtl="0" algn="ctr">
              <a:lnSpc>
                <a:spcPct val="100000"/>
              </a:lnSpc>
              <a:spcBef>
                <a:spcPts val="360"/>
              </a:spcBef>
              <a:spcAft>
                <a:spcPts val="0"/>
              </a:spcAft>
              <a:buSzPts val="1800"/>
              <a:buNone/>
            </a:pPr>
            <a:r>
              <a:t/>
            </a:r>
            <a:endParaRPr>
              <a:solidFill>
                <a:schemeClr val="lt1"/>
              </a:solidFill>
            </a:endParaRPr>
          </a:p>
          <a:p>
            <a:pPr indent="0" lvl="0" marL="0" rtl="0" algn="l">
              <a:lnSpc>
                <a:spcPct val="100000"/>
              </a:lnSpc>
              <a:spcBef>
                <a:spcPts val="360"/>
              </a:spcBef>
              <a:spcAft>
                <a:spcPts val="0"/>
              </a:spcAft>
              <a:buSzPts val="1800"/>
              <a:buNone/>
            </a:pPr>
            <a:r>
              <a:t/>
            </a:r>
            <a:endParaRPr>
              <a:solidFill>
                <a:schemeClr val="lt1"/>
              </a:solidFill>
            </a:endParaRPr>
          </a:p>
        </p:txBody>
      </p:sp>
      <p:sp>
        <p:nvSpPr>
          <p:cNvPr id="117" name="Google Shape;117;g30f11e9f995_0_33"/>
          <p:cNvSpPr txBox="1"/>
          <p:nvPr>
            <p:ph idx="1" type="body"/>
          </p:nvPr>
        </p:nvSpPr>
        <p:spPr>
          <a:xfrm>
            <a:off x="425925" y="2547413"/>
            <a:ext cx="1685100" cy="525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lnSpc>
                <a:spcPct val="100000"/>
              </a:lnSpc>
              <a:spcBef>
                <a:spcPts val="360"/>
              </a:spcBef>
              <a:spcAft>
                <a:spcPts val="0"/>
              </a:spcAft>
              <a:buSzPts val="1800"/>
              <a:buNone/>
            </a:pPr>
            <a:r>
              <a:rPr b="1" lang="en">
                <a:solidFill>
                  <a:schemeClr val="lt1"/>
                </a:solidFill>
              </a:rPr>
              <a:t>Parametric ML Models</a:t>
            </a:r>
            <a:endParaRPr b="1">
              <a:solidFill>
                <a:schemeClr val="lt1"/>
              </a:solidFill>
            </a:endParaRPr>
          </a:p>
          <a:p>
            <a:pPr indent="0" lvl="0" marL="0" rtl="0" algn="ctr">
              <a:lnSpc>
                <a:spcPct val="100000"/>
              </a:lnSpc>
              <a:spcBef>
                <a:spcPts val="360"/>
              </a:spcBef>
              <a:spcAft>
                <a:spcPts val="0"/>
              </a:spcAft>
              <a:buSzPts val="1800"/>
              <a:buNone/>
            </a:pPr>
            <a:r>
              <a:t/>
            </a:r>
            <a:endParaRPr>
              <a:solidFill>
                <a:schemeClr val="lt1"/>
              </a:solidFill>
            </a:endParaRPr>
          </a:p>
          <a:p>
            <a:pPr indent="0" lvl="0" marL="0" rtl="0" algn="l">
              <a:lnSpc>
                <a:spcPct val="100000"/>
              </a:lnSpc>
              <a:spcBef>
                <a:spcPts val="360"/>
              </a:spcBef>
              <a:spcAft>
                <a:spcPts val="0"/>
              </a:spcAft>
              <a:buSzPts val="1800"/>
              <a:buNone/>
            </a:pPr>
            <a:r>
              <a:t/>
            </a:r>
            <a:endParaRPr>
              <a:solidFill>
                <a:schemeClr val="lt1"/>
              </a:solidFill>
            </a:endParaRPr>
          </a:p>
        </p:txBody>
      </p:sp>
      <p:sp>
        <p:nvSpPr>
          <p:cNvPr id="118" name="Google Shape;118;g30f11e9f995_0_33"/>
          <p:cNvSpPr/>
          <p:nvPr/>
        </p:nvSpPr>
        <p:spPr>
          <a:xfrm rot="5400000">
            <a:off x="3246675" y="3178038"/>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Sans"/>
              <a:ea typeface="Merriweather Sans"/>
              <a:cs typeface="Merriweather Sans"/>
              <a:sym typeface="Merriweather Sans"/>
            </a:endParaRPr>
          </a:p>
        </p:txBody>
      </p:sp>
      <p:sp>
        <p:nvSpPr>
          <p:cNvPr id="119" name="Google Shape;119;g30f11e9f995_0_33"/>
          <p:cNvSpPr/>
          <p:nvPr/>
        </p:nvSpPr>
        <p:spPr>
          <a:xfrm rot="5400000">
            <a:off x="6367550" y="2102075"/>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Sans"/>
              <a:ea typeface="Merriweather Sans"/>
              <a:cs typeface="Merriweather Sans"/>
              <a:sym typeface="Merriweather Sans"/>
            </a:endParaRPr>
          </a:p>
        </p:txBody>
      </p:sp>
      <p:sp>
        <p:nvSpPr>
          <p:cNvPr id="120" name="Google Shape;120;g30f11e9f995_0_33"/>
          <p:cNvSpPr txBox="1"/>
          <p:nvPr>
            <p:ph idx="1" type="body"/>
          </p:nvPr>
        </p:nvSpPr>
        <p:spPr>
          <a:xfrm>
            <a:off x="4945425" y="2547425"/>
            <a:ext cx="4160100" cy="1607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
                <a:solidFill>
                  <a:schemeClr val="dk1"/>
                </a:solidFill>
              </a:rPr>
              <a:t>- K-Means Clustering</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Agglomerative Hierarchical Clustering</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Density-Based Spatial Clustering (DBSCAN)</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Gaussian Mixture Model (Data Augmentation)</a:t>
            </a:r>
            <a:endParaRPr>
              <a:solidFill>
                <a:schemeClr val="dk1"/>
              </a:solidFill>
            </a:endParaRPr>
          </a:p>
          <a:p>
            <a:pPr indent="0" lvl="0" marL="0" rtl="0" algn="l">
              <a:lnSpc>
                <a:spcPct val="100000"/>
              </a:lnSpc>
              <a:spcBef>
                <a:spcPts val="360"/>
              </a:spcBef>
              <a:spcAft>
                <a:spcPts val="0"/>
              </a:spcAft>
              <a:buSzPts val="1800"/>
              <a:buNone/>
            </a:pPr>
            <a:r>
              <a:rPr lang="en">
                <a:solidFill>
                  <a:schemeClr val="dk1"/>
                </a:solidFill>
              </a:rPr>
              <a:t>- PCA/SVD*</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30fe586d27f_1_5"/>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Model Performance Metrics</a:t>
            </a:r>
            <a:endParaRPr/>
          </a:p>
        </p:txBody>
      </p:sp>
      <p:sp>
        <p:nvSpPr>
          <p:cNvPr id="126" name="Google Shape;126;g30fe586d27f_1_5"/>
          <p:cNvSpPr txBox="1"/>
          <p:nvPr>
            <p:ph idx="1" type="body"/>
          </p:nvPr>
        </p:nvSpPr>
        <p:spPr>
          <a:xfrm>
            <a:off x="457200" y="1691800"/>
            <a:ext cx="8338200" cy="37302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chemeClr val="dk1"/>
              </a:buClr>
              <a:buSzPts val="1800"/>
              <a:buChar char="➢"/>
            </a:pPr>
            <a:r>
              <a:rPr b="1" lang="en">
                <a:solidFill>
                  <a:schemeClr val="dk1"/>
                </a:solidFill>
              </a:rPr>
              <a:t>Chosen Metric</a:t>
            </a:r>
            <a:r>
              <a:rPr lang="en">
                <a:solidFill>
                  <a:schemeClr val="dk1"/>
                </a:solidFill>
              </a:rPr>
              <a:t>: </a:t>
            </a:r>
            <a:r>
              <a:rPr lang="en">
                <a:solidFill>
                  <a:schemeClr val="dk1"/>
                </a:solidFill>
                <a:highlight>
                  <a:schemeClr val="lt1"/>
                </a:highlight>
              </a:rPr>
              <a:t>Accuracy</a:t>
            </a:r>
            <a:endParaRPr>
              <a:solidFill>
                <a:schemeClr val="dk1"/>
              </a:solidFill>
              <a:highlight>
                <a:schemeClr val="lt1"/>
              </a:highlight>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Reason: Simple and suitable as our dataset is balanced between death and survival cases.</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b="1" lang="en">
                <a:solidFill>
                  <a:schemeClr val="dk1"/>
                </a:solidFill>
                <a:extLst>
                  <a:ext uri="http://customooxmlschemas.google.com/">
                    <go:slidesCustomData xmlns:go="http://customooxmlschemas.google.com/" textRoundtripDataId="0"/>
                  </a:ext>
                </a:extLst>
              </a:rPr>
              <a:t>Alternative Metrics</a:t>
            </a:r>
            <a:endParaRPr b="1">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Precision: Useful if false positives (predicting death when survival occurs) should be minimized.</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Recall: Essential if catching all true death cases is critical, even with some false positives.</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F1 Score: Balances precision and recall, ideal for imbalanced datasets.</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AUC-ROC: Measures model’s ability to distinguish classes, helpful if class imbalance is present.</a:t>
            </a:r>
            <a:endParaRPr>
              <a:solidFill>
                <a:schemeClr val="dk1"/>
              </a:solidFill>
            </a:endParaRPr>
          </a:p>
          <a:p>
            <a:pPr indent="-342900" lvl="1" marL="914400" rtl="0" algn="l">
              <a:lnSpc>
                <a:spcPct val="100000"/>
              </a:lnSpc>
              <a:spcBef>
                <a:spcPts val="0"/>
              </a:spcBef>
              <a:spcAft>
                <a:spcPts val="0"/>
              </a:spcAft>
              <a:buClr>
                <a:schemeClr val="dk1"/>
              </a:buClr>
              <a:buSzPts val="1800"/>
              <a:buChar char="○"/>
            </a:pPr>
            <a:r>
              <a:rPr lang="en">
                <a:solidFill>
                  <a:schemeClr val="dk1"/>
                </a:solidFill>
              </a:rPr>
              <a:t>Loss: Helpful in understanding the amount of </a:t>
            </a:r>
            <a:r>
              <a:rPr lang="en">
                <a:solidFill>
                  <a:schemeClr val="dk1"/>
                </a:solidFill>
              </a:rPr>
              <a:t>errors in the test set.</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